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https://www.mdpi.com/1424-8220/20/19/5647#B45-sensors-20-05647" TargetMode="External" Type="http://schemas.openxmlformats.org/officeDocument/2006/relationships/hyperlink"/><Relationship Id="rId3" Target="https://www.mdpi.com/1424-8220/20/19/5647#B46-sensors-20-05647" TargetMode="External" Type="http://schemas.openxmlformats.org/officeDocument/2006/relationships/hyperlink"/><Relationship Id="rId4" Target="https://www.mdpi.com/1424-8220/20/19/5647#B47-sensors-20-05647" TargetMode="External" Type="http://schemas.openxmlformats.org/officeDocument/2006/relationships/hyperlink"/><Relationship Id="rId5" Target="https://www.mdpi.com/1424-8220/20/19/5647#B48-sensors-20-05647" TargetMode="External" Type="http://schemas.openxmlformats.org/officeDocument/2006/relationships/hyperlink"/><Relationship Id="rId6" Target="https://www.mdpi.com/1424-8220/20/19/5647#B49-sensors-20-05647" TargetMode="External" Type="http://schemas.openxmlformats.org/officeDocument/2006/relationships/hyperlink"/><Relationship Id="rId7" Target="https://www.mdpi.com/1424-8220/20/19/5647#B50-sensors-20-05647" TargetMode="External" Type="http://schemas.openxmlformats.org/officeDocument/2006/relationships/hyperlink"/><Relationship Id="rId8" Target="../media/image11.png" Type="http://schemas.openxmlformats.org/officeDocument/2006/relationships/image"/><Relationship Id="rId9" Target="../media/image1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https://www.researchgate.net/publication/360711080_Designing_an_AI-Based_Virtual_Try-On_Web_Application"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https://arxiv.org/abs/2011.13828" TargetMode="External" Type="http://schemas.openxmlformats.org/officeDocument/2006/relationships/hyperlink"/><Relationship Id="rId3" Target="https://dx.doi.org/10.2139/ssrn.4157643" TargetMode="External" Type="http://schemas.openxmlformats.org/officeDocument/2006/relationships/hyperlink"/><Relationship Id="rId4" Target="https://doi.org/10.1145/3447239" TargetMode="External" Type="http://schemas.openxmlformats.org/officeDocument/2006/relationships/hyperlink"/><Relationship Id="rId5" Target="https://doi.org/10.1007/s41095-017-0084-6" TargetMode="External" Type="http://schemas.openxmlformats.org/officeDocument/2006/relationships/hyperlink"/><Relationship Id="rId6" Target="https://doi.org/10.1007/s11042-022-14127-w" TargetMode="External" Type="http://schemas.openxmlformats.org/officeDocument/2006/relationships/hyperlink"/><Relationship Id="rId7" Target="https://doi.org/10.48550/arXiv.1901.07973" TargetMode="External" Type="http://schemas.openxmlformats.org/officeDocument/2006/relationships/hyperlink"/><Relationship Id="rId8" Target="https://doi.org/10.1016/j.jvcir.2021.103055" TargetMode="External" Type="http://schemas.openxmlformats.org/officeDocument/2006/relationships/hyperlink"/><Relationship Id="rId9" Target="../media/image1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0061" y="-247468"/>
            <a:ext cx="4411594" cy="539096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073177" y="8861421"/>
            <a:ext cx="3189599" cy="1589000"/>
          </a:xfrm>
          <a:prstGeom prst="rect">
            <a:avLst/>
          </a:prstGeom>
        </p:spPr>
      </p:pic>
      <p:sp>
        <p:nvSpPr>
          <p:cNvPr name="AutoShape 4" id="4"/>
          <p:cNvSpPr/>
          <p:nvPr/>
        </p:nvSpPr>
        <p:spPr>
          <a:xfrm rot="-2386809">
            <a:off x="17175869" y="8473948"/>
            <a:ext cx="1382246" cy="239309"/>
          </a:xfrm>
          <a:prstGeom prst="rect">
            <a:avLst/>
          </a:prstGeom>
          <a:solidFill>
            <a:srgbClr val="6422B8"/>
          </a:solidFill>
        </p:spPr>
      </p:sp>
      <p:grpSp>
        <p:nvGrpSpPr>
          <p:cNvPr name="Group 5" id="5"/>
          <p:cNvGrpSpPr/>
          <p:nvPr/>
        </p:nvGrpSpPr>
        <p:grpSpPr>
          <a:xfrm rot="0">
            <a:off x="15742458" y="2216953"/>
            <a:ext cx="1516842" cy="1516842"/>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grpSp>
        <p:nvGrpSpPr>
          <p:cNvPr name="Group 7" id="7"/>
          <p:cNvGrpSpPr/>
          <p:nvPr/>
        </p:nvGrpSpPr>
        <p:grpSpPr>
          <a:xfrm rot="0">
            <a:off x="1850374" y="2448016"/>
            <a:ext cx="13892084" cy="6094933"/>
            <a:chOff x="0" y="0"/>
            <a:chExt cx="18522779" cy="8126577"/>
          </a:xfrm>
        </p:grpSpPr>
        <p:sp>
          <p:nvSpPr>
            <p:cNvPr name="TextBox 8" id="8"/>
            <p:cNvSpPr txBox="true"/>
            <p:nvPr/>
          </p:nvSpPr>
          <p:spPr>
            <a:xfrm rot="0">
              <a:off x="0" y="180975"/>
              <a:ext cx="18522779" cy="6488406"/>
            </a:xfrm>
            <a:prstGeom prst="rect">
              <a:avLst/>
            </a:prstGeom>
          </p:spPr>
          <p:txBody>
            <a:bodyPr anchor="t" rtlCol="false" tIns="0" lIns="0" bIns="0" rIns="0">
              <a:spAutoFit/>
            </a:bodyPr>
            <a:lstStyle/>
            <a:p>
              <a:pPr algn="ctr">
                <a:lnSpc>
                  <a:spcPts val="9377"/>
                </a:lnSpc>
              </a:pPr>
              <a:r>
                <a:rPr lang="en-US" sz="9377">
                  <a:solidFill>
                    <a:srgbClr val="1B1B1B"/>
                  </a:solidFill>
                  <a:latin typeface="Poppins Medium Bold"/>
                </a:rPr>
                <a:t>Wardrobe Detection and Virtual Try Out using AI and Cognition</a:t>
              </a:r>
            </a:p>
          </p:txBody>
        </p:sp>
        <p:sp>
          <p:nvSpPr>
            <p:cNvPr name="TextBox 9" id="9"/>
            <p:cNvSpPr txBox="true"/>
            <p:nvPr/>
          </p:nvSpPr>
          <p:spPr>
            <a:xfrm rot="0">
              <a:off x="2922705" y="6992531"/>
              <a:ext cx="12677369" cy="1134046"/>
            </a:xfrm>
            <a:prstGeom prst="rect">
              <a:avLst/>
            </a:prstGeom>
          </p:spPr>
          <p:txBody>
            <a:bodyPr anchor="t" rtlCol="false" tIns="0" lIns="0" bIns="0" rIns="0">
              <a:spAutoFit/>
            </a:bodyPr>
            <a:lstStyle/>
            <a:p>
              <a:pPr algn="ctr">
                <a:lnSpc>
                  <a:spcPts val="3500"/>
                </a:lnSpc>
              </a:pPr>
              <a:r>
                <a:rPr lang="en-US" sz="2500">
                  <a:solidFill>
                    <a:srgbClr val="1B1B1B"/>
                  </a:solidFill>
                  <a:latin typeface="Poppins Light Bold"/>
                </a:rPr>
                <a:t>CSE4059 J-Component</a:t>
              </a:r>
            </a:p>
            <a:p>
              <a:pPr algn="ctr">
                <a:lnSpc>
                  <a:spcPts val="35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1715" y="392525"/>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530115" y="3983355"/>
            <a:ext cx="5786146" cy="2263140"/>
          </a:xfrm>
          <a:prstGeom prst="rect">
            <a:avLst/>
          </a:prstGeom>
        </p:spPr>
        <p:txBody>
          <a:bodyPr anchor="t" rtlCol="false" tIns="0" lIns="0" bIns="0" rIns="0">
            <a:spAutoFit/>
          </a:bodyPr>
          <a:lstStyle/>
          <a:p>
            <a:pPr>
              <a:lnSpc>
                <a:spcPts val="9030"/>
              </a:lnSpc>
            </a:pPr>
            <a:r>
              <a:rPr lang="en-US" sz="7000">
                <a:solidFill>
                  <a:srgbClr val="1B1B1B"/>
                </a:solidFill>
                <a:latin typeface="Poppins Medium"/>
              </a:rPr>
              <a:t>Individual Contribution</a:t>
            </a:r>
          </a:p>
        </p:txBody>
      </p:sp>
      <p:sp>
        <p:nvSpPr>
          <p:cNvPr name="TextBox 5" id="5"/>
          <p:cNvSpPr txBox="true"/>
          <p:nvPr/>
        </p:nvSpPr>
        <p:spPr>
          <a:xfrm rot="0">
            <a:off x="8157062" y="2904627"/>
            <a:ext cx="9102238" cy="5783644"/>
          </a:xfrm>
          <a:prstGeom prst="rect">
            <a:avLst/>
          </a:prstGeom>
        </p:spPr>
        <p:txBody>
          <a:bodyPr anchor="t" rtlCol="false" tIns="0" lIns="0" bIns="0" rIns="0">
            <a:spAutoFit/>
          </a:bodyPr>
          <a:lstStyle/>
          <a:p>
            <a:pPr algn="just" marL="551152" indent="-275576" lvl="1">
              <a:lnSpc>
                <a:spcPts val="3829"/>
              </a:lnSpc>
              <a:buFont typeface="Arial"/>
              <a:buChar char="•"/>
            </a:pPr>
            <a:r>
              <a:rPr lang="en-US" sz="2552">
                <a:solidFill>
                  <a:srgbClr val="FF738E"/>
                </a:solidFill>
                <a:latin typeface="Poppins Light Bold"/>
              </a:rPr>
              <a:t>Siddharth Shankar Das (20BAI1125)</a:t>
            </a:r>
            <a:r>
              <a:rPr lang="en-US" sz="2552">
                <a:solidFill>
                  <a:srgbClr val="1B1B1B"/>
                </a:solidFill>
                <a:latin typeface="Poppins Light"/>
              </a:rPr>
              <a:t> – Handled the algorithmic solution for the given problem, tried various models, worked with esteemed researchers and signed exclusive data rights to get the dataset.</a:t>
            </a:r>
          </a:p>
          <a:p>
            <a:pPr algn="just" marL="551152" indent="-275576" lvl="1">
              <a:lnSpc>
                <a:spcPts val="3829"/>
              </a:lnSpc>
              <a:buFont typeface="Arial"/>
              <a:buChar char="•"/>
            </a:pPr>
            <a:r>
              <a:rPr lang="en-US" sz="2552">
                <a:solidFill>
                  <a:srgbClr val="FF738E"/>
                </a:solidFill>
                <a:latin typeface="Poppins Light Bold"/>
              </a:rPr>
              <a:t>Moin Ahmed Zahir (20BAI1120)</a:t>
            </a:r>
            <a:r>
              <a:rPr lang="en-US" sz="2552">
                <a:solidFill>
                  <a:srgbClr val="1B1B1B"/>
                </a:solidFill>
                <a:latin typeface="Poppins Light"/>
              </a:rPr>
              <a:t> – Worked together to come up with precise algorithmic solution for the given problem, contributed to the dataset, contributed towards documentation part as well.</a:t>
            </a:r>
          </a:p>
          <a:p>
            <a:pPr algn="just" marL="551152" indent="-275576" lvl="1">
              <a:lnSpc>
                <a:spcPts val="3829"/>
              </a:lnSpc>
              <a:buFont typeface="Arial"/>
              <a:buChar char="•"/>
            </a:pPr>
            <a:r>
              <a:rPr lang="en-US" sz="2552">
                <a:solidFill>
                  <a:srgbClr val="FF738E"/>
                </a:solidFill>
                <a:latin typeface="Poppins Light Bold"/>
              </a:rPr>
              <a:t>Daksh Bagga (20BAI1157)</a:t>
            </a:r>
            <a:r>
              <a:rPr lang="en-US" sz="2552">
                <a:solidFill>
                  <a:srgbClr val="1B1B1B"/>
                </a:solidFill>
                <a:latin typeface="Poppins Light"/>
              </a:rPr>
              <a:t> – Collecting data, analyzing data, fine tuning models, working towards finding a logical solution to the given problem statement and documenting it along the way </a:t>
            </a:r>
          </a:p>
        </p:txBody>
      </p:sp>
      <p:grpSp>
        <p:nvGrpSpPr>
          <p:cNvPr name="Group 6" id="6"/>
          <p:cNvGrpSpPr/>
          <p:nvPr/>
        </p:nvGrpSpPr>
        <p:grpSpPr>
          <a:xfrm rot="0">
            <a:off x="6150663" y="7478057"/>
            <a:ext cx="1484783" cy="1484783"/>
            <a:chOff x="0" y="0"/>
            <a:chExt cx="6350000" cy="6350000"/>
          </a:xfrm>
        </p:grpSpPr>
        <p:sp>
          <p:nvSpPr>
            <p:cNvPr name="Freeform 7" id="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8" id="8"/>
          <p:cNvSpPr/>
          <p:nvPr/>
        </p:nvSpPr>
        <p:spPr>
          <a:xfrm rot="-2386809">
            <a:off x="5879989" y="8356644"/>
            <a:ext cx="1382246" cy="239309"/>
          </a:xfrm>
          <a:prstGeom prst="rect">
            <a:avLst/>
          </a:prstGeom>
          <a:solidFill>
            <a:srgbClr val="1B48AB"/>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44029" y="-1498909"/>
            <a:ext cx="3887942" cy="475106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Abstract</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2268141" y="1735630"/>
            <a:ext cx="14688542" cy="7522670"/>
          </a:xfrm>
          <a:prstGeom prst="rect">
            <a:avLst/>
          </a:prstGeom>
        </p:spPr>
        <p:txBody>
          <a:bodyPr anchor="t" rtlCol="false" tIns="0" lIns="0" bIns="0" rIns="0">
            <a:spAutoFit/>
          </a:bodyPr>
          <a:lstStyle/>
          <a:p>
            <a:pPr algn="just" marL="719265" indent="-359633" lvl="1">
              <a:lnSpc>
                <a:spcPts val="4997"/>
              </a:lnSpc>
              <a:buFont typeface="Arial"/>
              <a:buChar char="•"/>
            </a:pPr>
            <a:r>
              <a:rPr lang="en-US" sz="3331">
                <a:solidFill>
                  <a:srgbClr val="1B1B1B"/>
                </a:solidFill>
                <a:latin typeface="Poppins Light"/>
              </a:rPr>
              <a:t>Nowadays, the fashion business is shifting toward fast fashion, providing a wide range of clothing products in a quicker and more affordable way. </a:t>
            </a:r>
          </a:p>
          <a:p>
            <a:pPr algn="just" marL="719265" indent="-359633" lvl="1">
              <a:lnSpc>
                <a:spcPts val="4997"/>
              </a:lnSpc>
              <a:buFont typeface="Arial"/>
              <a:buChar char="•"/>
            </a:pPr>
            <a:r>
              <a:rPr lang="en-US" sz="3331">
                <a:solidFill>
                  <a:srgbClr val="1B1B1B"/>
                </a:solidFill>
                <a:latin typeface="Poppins Light"/>
              </a:rPr>
              <a:t>To do this, fashion designers must create a large and varied selection of fashion products in a short length of time. </a:t>
            </a:r>
          </a:p>
          <a:p>
            <a:pPr algn="just" marL="719265" indent="-359633" lvl="1">
              <a:lnSpc>
                <a:spcPts val="4997"/>
              </a:lnSpc>
              <a:buFont typeface="Arial"/>
              <a:buChar char="•"/>
            </a:pPr>
            <a:r>
              <a:rPr lang="en-US" sz="3331">
                <a:solidFill>
                  <a:srgbClr val="1B1B1B"/>
                </a:solidFill>
                <a:latin typeface="Poppins Light"/>
              </a:rPr>
              <a:t>For this scenario, Our project has fantastic potential for the fashion sector which can be created by the quick development of computer vision, artificial intelligence and Cognitive systems in addition to the current expanding need for online shopping platforms. </a:t>
            </a:r>
          </a:p>
          <a:p>
            <a:pPr algn="just" marL="719265" indent="-359633" lvl="1">
              <a:lnSpc>
                <a:spcPts val="4997"/>
              </a:lnSpc>
              <a:buFont typeface="Arial"/>
              <a:buChar char="•"/>
            </a:pPr>
            <a:r>
              <a:rPr lang="en-US" sz="3331">
                <a:solidFill>
                  <a:srgbClr val="1B1B1B"/>
                </a:solidFill>
                <a:latin typeface="Poppins Light"/>
              </a:rPr>
              <a:t>As a result, we are also planning to add the Virtual Try-out after detecting the Wardrobe.</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Introduction</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627335" y="1184464"/>
            <a:ext cx="15498059" cy="7841873"/>
          </a:xfrm>
          <a:prstGeom prst="rect">
            <a:avLst/>
          </a:prstGeom>
        </p:spPr>
        <p:txBody>
          <a:bodyPr anchor="t" rtlCol="false" tIns="0" lIns="0" bIns="0" rIns="0">
            <a:spAutoFit/>
          </a:bodyPr>
          <a:lstStyle/>
          <a:p>
            <a:pPr algn="just" marL="560901" indent="-280450" lvl="1">
              <a:lnSpc>
                <a:spcPts val="3896"/>
              </a:lnSpc>
              <a:buFont typeface="Arial"/>
              <a:buChar char="•"/>
            </a:pPr>
            <a:r>
              <a:rPr lang="en-US" sz="2597">
                <a:solidFill>
                  <a:srgbClr val="1B1B1B"/>
                </a:solidFill>
                <a:latin typeface="Poppins Light"/>
              </a:rPr>
              <a:t>Every day, the fashion industry faces new obstacles because it is driven by constant development and advancement. With an estimated worth of up to 3,000 billion US dollars, the fashion business is currently one of the largest economies in the world. One of the oldest human endeavors, the production of clothing, has evolved over time as a result of constant technological and social advancements. </a:t>
            </a:r>
          </a:p>
          <a:p>
            <a:pPr algn="just" marL="560901" indent="-280450" lvl="1">
              <a:lnSpc>
                <a:spcPts val="3896"/>
              </a:lnSpc>
              <a:buFont typeface="Arial"/>
              <a:buChar char="•"/>
            </a:pPr>
            <a:r>
              <a:rPr lang="en-US" sz="2597">
                <a:solidFill>
                  <a:srgbClr val="1B1B1B"/>
                </a:solidFill>
                <a:latin typeface="Poppins Light"/>
              </a:rPr>
              <a:t>The fashion industry is quickly embracing the post-modern, Industry 4.0, and most recently, Industry 5.0 garment production technologies, together with all the most recent digital advancements, in an effort to stay up with the swiftly changing consumer needs. Unquestionably, the world today is interested in the holistic realization of economic, social, and cultural sustainability. </a:t>
            </a:r>
          </a:p>
          <a:p>
            <a:pPr algn="just" marL="560901" indent="-280450" lvl="1">
              <a:lnSpc>
                <a:spcPts val="3896"/>
              </a:lnSpc>
              <a:buFont typeface="Arial"/>
              <a:buChar char="•"/>
            </a:pPr>
            <a:r>
              <a:rPr lang="en-US" sz="2597">
                <a:solidFill>
                  <a:srgbClr val="1B1B1B"/>
                </a:solidFill>
                <a:latin typeface="Poppins Light"/>
              </a:rPr>
              <a:t>The elimination of various well-known damaging industries' polluting activities and production processes, including the fashion industry, is the focus of all current efforts. Over the past several years, there has been a noticeable growth in the number of initiatives and actions done to lessen the environmental activities of the fashion sector. </a:t>
            </a:r>
          </a:p>
          <a:p>
            <a:pPr algn="just" marL="560901" indent="-280450" lvl="1">
              <a:lnSpc>
                <a:spcPts val="3896"/>
              </a:lnSpc>
              <a:buFont typeface="Arial"/>
              <a:buChar char="•"/>
            </a:pPr>
            <a:r>
              <a:rPr lang="en-US" sz="2597">
                <a:solidFill>
                  <a:srgbClr val="1B1B1B"/>
                </a:solidFill>
                <a:latin typeface="Poppins Light"/>
              </a:rPr>
              <a:t>The players engaged still don't seem to be pushing the wagon in one way, despite the apparent results.</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1715" y="392525"/>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530115" y="3983355"/>
            <a:ext cx="5786146" cy="2263140"/>
          </a:xfrm>
          <a:prstGeom prst="rect">
            <a:avLst/>
          </a:prstGeom>
        </p:spPr>
        <p:txBody>
          <a:bodyPr anchor="t" rtlCol="false" tIns="0" lIns="0" bIns="0" rIns="0">
            <a:spAutoFit/>
          </a:bodyPr>
          <a:lstStyle/>
          <a:p>
            <a:pPr>
              <a:lnSpc>
                <a:spcPts val="9030"/>
              </a:lnSpc>
            </a:pPr>
            <a:r>
              <a:rPr lang="en-US" sz="7000">
                <a:solidFill>
                  <a:srgbClr val="1B1B1B"/>
                </a:solidFill>
                <a:latin typeface="Poppins Medium"/>
              </a:rPr>
              <a:t>List of modules</a:t>
            </a:r>
          </a:p>
        </p:txBody>
      </p:sp>
      <p:sp>
        <p:nvSpPr>
          <p:cNvPr name="TextBox 5" id="5"/>
          <p:cNvSpPr txBox="true"/>
          <p:nvPr/>
        </p:nvSpPr>
        <p:spPr>
          <a:xfrm rot="0">
            <a:off x="9618478" y="3385185"/>
            <a:ext cx="8669522" cy="2328617"/>
          </a:xfrm>
          <a:prstGeom prst="rect">
            <a:avLst/>
          </a:prstGeom>
        </p:spPr>
        <p:txBody>
          <a:bodyPr anchor="t" rtlCol="false" tIns="0" lIns="0" bIns="0" rIns="0">
            <a:spAutoFit/>
          </a:bodyPr>
          <a:lstStyle/>
          <a:p>
            <a:pPr algn="just" marL="676077" indent="-338039" lvl="1">
              <a:lnSpc>
                <a:spcPts val="4697"/>
              </a:lnSpc>
              <a:buFont typeface="Arial"/>
              <a:buChar char="•"/>
            </a:pPr>
            <a:r>
              <a:rPr lang="en-US" sz="3131">
                <a:solidFill>
                  <a:srgbClr val="FF738E"/>
                </a:solidFill>
                <a:latin typeface="Poppins Light Bold"/>
              </a:rPr>
              <a:t>GMM</a:t>
            </a:r>
          </a:p>
          <a:p>
            <a:pPr algn="just" marL="676077" indent="-338039" lvl="1">
              <a:lnSpc>
                <a:spcPts val="4697"/>
              </a:lnSpc>
              <a:buFont typeface="Arial"/>
              <a:buChar char="•"/>
            </a:pPr>
            <a:r>
              <a:rPr lang="en-US" sz="3131">
                <a:solidFill>
                  <a:srgbClr val="FF738E"/>
                </a:solidFill>
                <a:latin typeface="Poppins Light Bold"/>
              </a:rPr>
              <a:t>DeepLab V3</a:t>
            </a:r>
          </a:p>
          <a:p>
            <a:pPr algn="just" marL="676077" indent="-338039" lvl="1">
              <a:lnSpc>
                <a:spcPts val="4697"/>
              </a:lnSpc>
              <a:buFont typeface="Arial"/>
              <a:buChar char="•"/>
            </a:pPr>
            <a:r>
              <a:rPr lang="en-US" sz="3131">
                <a:solidFill>
                  <a:srgbClr val="FF738E"/>
                </a:solidFill>
                <a:latin typeface="Poppins Light Bold"/>
              </a:rPr>
              <a:t>Graph Convolution Network</a:t>
            </a:r>
          </a:p>
          <a:p>
            <a:pPr algn="just" marL="676077" indent="-338039" lvl="1">
              <a:lnSpc>
                <a:spcPts val="4697"/>
              </a:lnSpc>
              <a:buFont typeface="Arial"/>
              <a:buChar char="•"/>
            </a:pPr>
            <a:r>
              <a:rPr lang="en-US" sz="3131">
                <a:solidFill>
                  <a:srgbClr val="FF738E"/>
                </a:solidFill>
                <a:latin typeface="Poppins Light Bold"/>
              </a:rPr>
              <a:t>SCMM</a:t>
            </a:r>
          </a:p>
        </p:txBody>
      </p:sp>
      <p:grpSp>
        <p:nvGrpSpPr>
          <p:cNvPr name="Group 6" id="6"/>
          <p:cNvGrpSpPr/>
          <p:nvPr/>
        </p:nvGrpSpPr>
        <p:grpSpPr>
          <a:xfrm rot="0">
            <a:off x="6943143" y="7447577"/>
            <a:ext cx="1484783" cy="1484783"/>
            <a:chOff x="0" y="0"/>
            <a:chExt cx="6350000" cy="6350000"/>
          </a:xfrm>
        </p:grpSpPr>
        <p:sp>
          <p:nvSpPr>
            <p:cNvPr name="Freeform 7" id="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8" id="8"/>
          <p:cNvSpPr/>
          <p:nvPr/>
        </p:nvSpPr>
        <p:spPr>
          <a:xfrm rot="-2386809">
            <a:off x="6672469" y="8326164"/>
            <a:ext cx="1382246" cy="239309"/>
          </a:xfrm>
          <a:prstGeom prst="rect">
            <a:avLst/>
          </a:prstGeom>
          <a:solidFill>
            <a:srgbClr val="1B48AB"/>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44029" y="-1207765"/>
            <a:ext cx="3887942" cy="475106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
        <p:nvSpPr>
          <p:cNvPr name="TextBox 6" id="6"/>
          <p:cNvSpPr txBox="true"/>
          <p:nvPr/>
        </p:nvSpPr>
        <p:spPr>
          <a:xfrm rot="0">
            <a:off x="2236377" y="2133302"/>
            <a:ext cx="15264566" cy="7659780"/>
          </a:xfrm>
          <a:prstGeom prst="rect">
            <a:avLst/>
          </a:prstGeom>
        </p:spPr>
        <p:txBody>
          <a:bodyPr anchor="t" rtlCol="false" tIns="0" lIns="0" bIns="0" rIns="0">
            <a:spAutoFit/>
          </a:bodyPr>
          <a:lstStyle/>
          <a:p>
            <a:pPr algn="just" marL="521468" indent="-260734" lvl="1">
              <a:lnSpc>
                <a:spcPts val="3622"/>
              </a:lnSpc>
              <a:buFont typeface="Arial"/>
              <a:buChar char="•"/>
            </a:pPr>
            <a:r>
              <a:rPr lang="en-US" sz="2415">
                <a:solidFill>
                  <a:srgbClr val="1B1B1B"/>
                </a:solidFill>
                <a:latin typeface="Poppins Light"/>
              </a:rPr>
              <a:t>A Gaussian Mixture Model (GMM) is a statistical model used in image processing for image segmentation, which involves dividing an image into multiple regions or segments based on pixel intensities.</a:t>
            </a:r>
          </a:p>
          <a:p>
            <a:pPr algn="just" marL="521468" indent="-260734" lvl="1">
              <a:lnSpc>
                <a:spcPts val="3622"/>
              </a:lnSpc>
              <a:buFont typeface="Arial"/>
              <a:buChar char="•"/>
            </a:pPr>
            <a:r>
              <a:rPr lang="en-US" sz="2415">
                <a:solidFill>
                  <a:srgbClr val="1B1B1B"/>
                </a:solidFill>
                <a:latin typeface="Poppins Light"/>
              </a:rPr>
              <a:t>In a GMM, the distribution of pixel intensities in an image is assumed to be a mixture of several Gaussian distributions, each representing a different segment in the image. The model assumes that the observed pixel intensities are generated from one of these Gaussian distributions with a certain probability, and the overall distribution is obtained by summing up the contributions from all the Gaussian components.</a:t>
            </a:r>
          </a:p>
          <a:p>
            <a:pPr algn="just" marL="521468" indent="-260734" lvl="1">
              <a:lnSpc>
                <a:spcPts val="3622"/>
              </a:lnSpc>
              <a:buFont typeface="Arial"/>
              <a:buChar char="•"/>
            </a:pPr>
            <a:r>
              <a:rPr lang="en-US" sz="2415">
                <a:solidFill>
                  <a:srgbClr val="1B1B1B"/>
                </a:solidFill>
                <a:latin typeface="Poppins Light"/>
              </a:rPr>
              <a:t>The parameters of the GMM, such as the means and variances of the Gaussian components, are estimated using maximum likelihood or Bayesian inference methods. Once the model is estimated, it can be used to segment the image by assigning each pixel to the Gaussian component that has the highest probability of generating the pixel intensity.</a:t>
            </a:r>
          </a:p>
          <a:p>
            <a:pPr algn="just" marL="521468" indent="-260734" lvl="1">
              <a:lnSpc>
                <a:spcPts val="3622"/>
              </a:lnSpc>
              <a:buFont typeface="Arial"/>
              <a:buChar char="•"/>
            </a:pPr>
            <a:r>
              <a:rPr lang="en-US" sz="2415">
                <a:solidFill>
                  <a:srgbClr val="1B1B1B"/>
                </a:solidFill>
                <a:latin typeface="Poppins Light"/>
              </a:rPr>
              <a:t>GMMs have been used in various image processing applications, such as image segmentation, object recognition, and image compression. They are particularly useful in situations where the underlying distribution of pixel intensities is complex and multimodal, and where simple thresholding or clustering methods may not be effective.</a:t>
            </a:r>
          </a:p>
          <a:p>
            <a:pPr algn="just">
              <a:lnSpc>
                <a:spcPts val="3622"/>
              </a:lnSpc>
            </a:pPr>
          </a:p>
        </p:txBody>
      </p:sp>
      <p:sp>
        <p:nvSpPr>
          <p:cNvPr name="TextBox 7" id="7"/>
          <p:cNvSpPr txBox="true"/>
          <p:nvPr/>
        </p:nvSpPr>
        <p:spPr>
          <a:xfrm rot="0">
            <a:off x="4470865" y="114201"/>
            <a:ext cx="9995502" cy="1790899"/>
          </a:xfrm>
          <a:prstGeom prst="rect">
            <a:avLst/>
          </a:prstGeom>
        </p:spPr>
        <p:txBody>
          <a:bodyPr anchor="t" rtlCol="false" tIns="0" lIns="0" bIns="0" rIns="0">
            <a:spAutoFit/>
          </a:bodyPr>
          <a:lstStyle/>
          <a:p>
            <a:pPr algn="ctr">
              <a:lnSpc>
                <a:spcPts val="7182"/>
              </a:lnSpc>
            </a:pPr>
            <a:r>
              <a:rPr lang="en-US" sz="5567">
                <a:solidFill>
                  <a:srgbClr val="1B1B1B"/>
                </a:solidFill>
                <a:latin typeface="Poppins Medium Bold"/>
              </a:rPr>
              <a:t>Gaussian Mixture Model (GMM)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
        <p:nvSpPr>
          <p:cNvPr name="TextBox 6" id="6"/>
          <p:cNvSpPr txBox="true"/>
          <p:nvPr/>
        </p:nvSpPr>
        <p:spPr>
          <a:xfrm rot="0">
            <a:off x="2236377" y="2133302"/>
            <a:ext cx="15264566" cy="7208274"/>
          </a:xfrm>
          <a:prstGeom prst="rect">
            <a:avLst/>
          </a:prstGeom>
        </p:spPr>
        <p:txBody>
          <a:bodyPr anchor="t" rtlCol="false" tIns="0" lIns="0" bIns="0" rIns="0">
            <a:spAutoFit/>
          </a:bodyPr>
          <a:lstStyle/>
          <a:p>
            <a:pPr algn="just" marL="521468" indent="-260734" lvl="1">
              <a:lnSpc>
                <a:spcPts val="3622"/>
              </a:lnSpc>
              <a:buFont typeface="Arial"/>
              <a:buChar char="•"/>
            </a:pPr>
            <a:r>
              <a:rPr lang="en-US" sz="2415">
                <a:solidFill>
                  <a:srgbClr val="1B1B1B"/>
                </a:solidFill>
                <a:latin typeface="Poppins Light"/>
              </a:rPr>
              <a:t>Geometric matching module is a computer vision technique that aligns two or more images by finding correspondences between their feature points.</a:t>
            </a:r>
          </a:p>
          <a:p>
            <a:pPr algn="just" marL="521468" indent="-260734" lvl="1">
              <a:lnSpc>
                <a:spcPts val="3622"/>
              </a:lnSpc>
              <a:buFont typeface="Arial"/>
              <a:buChar char="•"/>
            </a:pPr>
            <a:r>
              <a:rPr lang="en-US" sz="2415">
                <a:solidFill>
                  <a:srgbClr val="1B1B1B"/>
                </a:solidFill>
                <a:latin typeface="Poppins Light"/>
              </a:rPr>
              <a:t>It involves various steps such as feature detection, feature matching, outlier rejection, and transformation estimation.</a:t>
            </a:r>
          </a:p>
          <a:p>
            <a:pPr algn="just" marL="521468" indent="-260734" lvl="1">
              <a:lnSpc>
                <a:spcPts val="3622"/>
              </a:lnSpc>
              <a:buFont typeface="Arial"/>
              <a:buChar char="•"/>
            </a:pPr>
            <a:r>
              <a:rPr lang="en-US" sz="2415">
                <a:solidFill>
                  <a:srgbClr val="1B1B1B"/>
                </a:solidFill>
                <a:latin typeface="Poppins Light"/>
              </a:rPr>
              <a:t>The geometric matching module can be used for several applications, including object recognition, image registration, and image stitching.</a:t>
            </a:r>
          </a:p>
          <a:p>
            <a:pPr algn="just" marL="521468" indent="-260734" lvl="1">
              <a:lnSpc>
                <a:spcPts val="3622"/>
              </a:lnSpc>
              <a:buFont typeface="Arial"/>
              <a:buChar char="•"/>
            </a:pPr>
            <a:r>
              <a:rPr lang="en-US" sz="2415">
                <a:solidFill>
                  <a:srgbClr val="1B1B1B"/>
                </a:solidFill>
                <a:latin typeface="Poppins Light"/>
              </a:rPr>
              <a:t>Traditional geometric matching techniques include RANSAC and iterative closest point (ICP) algorithms, which are widely used in computer vision.</a:t>
            </a:r>
          </a:p>
          <a:p>
            <a:pPr algn="just" marL="521468" indent="-260734" lvl="1">
              <a:lnSpc>
                <a:spcPts val="3622"/>
              </a:lnSpc>
              <a:buFont typeface="Arial"/>
              <a:buChar char="•"/>
            </a:pPr>
            <a:r>
              <a:rPr lang="en-US" sz="2415">
                <a:solidFill>
                  <a:srgbClr val="1B1B1B"/>
                </a:solidFill>
                <a:latin typeface="Poppins Light"/>
              </a:rPr>
              <a:t>Deep learning-based approaches for geometric matching have been proposed in recent years, which use neural networks to learn the feature representations and transformation parameters.</a:t>
            </a:r>
          </a:p>
          <a:p>
            <a:pPr algn="just" marL="521468" indent="-260734" lvl="1">
              <a:lnSpc>
                <a:spcPts val="3622"/>
              </a:lnSpc>
              <a:buFont typeface="Arial"/>
              <a:buChar char="•"/>
            </a:pPr>
            <a:r>
              <a:rPr lang="en-US" sz="2415">
                <a:solidFill>
                  <a:srgbClr val="1B1B1B"/>
                </a:solidFill>
                <a:latin typeface="Poppins Light"/>
              </a:rPr>
              <a:t>The deep learning-based geometric matching module can be trained end-to-end and can achieve state-of-the-art performance on several benchmarks.</a:t>
            </a:r>
          </a:p>
          <a:p>
            <a:pPr algn="just" marL="521468" indent="-260734" lvl="1">
              <a:lnSpc>
                <a:spcPts val="3622"/>
              </a:lnSpc>
              <a:buFont typeface="Arial"/>
              <a:buChar char="•"/>
            </a:pPr>
            <a:r>
              <a:rPr lang="en-US" sz="2415">
                <a:solidFill>
                  <a:srgbClr val="1B1B1B"/>
                </a:solidFill>
                <a:latin typeface="Poppins Light"/>
              </a:rPr>
              <a:t>Some recent studies have also investigated the combination of geometric matching module with other computer vision techniques such as attention mechanisms and semantic segmentation, to further improve the alignment accuracy and robustness.</a:t>
            </a:r>
          </a:p>
          <a:p>
            <a:pPr algn="just">
              <a:lnSpc>
                <a:spcPts val="3622"/>
              </a:lnSpc>
            </a:pPr>
          </a:p>
        </p:txBody>
      </p:sp>
      <p:sp>
        <p:nvSpPr>
          <p:cNvPr name="TextBox 7" id="7"/>
          <p:cNvSpPr txBox="true"/>
          <p:nvPr/>
        </p:nvSpPr>
        <p:spPr>
          <a:xfrm rot="0">
            <a:off x="4470865" y="114201"/>
            <a:ext cx="9995502" cy="1790899"/>
          </a:xfrm>
          <a:prstGeom prst="rect">
            <a:avLst/>
          </a:prstGeom>
        </p:spPr>
        <p:txBody>
          <a:bodyPr anchor="t" rtlCol="false" tIns="0" lIns="0" bIns="0" rIns="0">
            <a:spAutoFit/>
          </a:bodyPr>
          <a:lstStyle/>
          <a:p>
            <a:pPr algn="ctr">
              <a:lnSpc>
                <a:spcPts val="7182"/>
              </a:lnSpc>
            </a:pPr>
            <a:r>
              <a:rPr lang="en-US" sz="5567">
                <a:solidFill>
                  <a:srgbClr val="1B1B1B"/>
                </a:solidFill>
                <a:latin typeface="Poppins Medium Bold"/>
              </a:rPr>
              <a:t>Geometric Matching Module (GMM)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
        <p:nvSpPr>
          <p:cNvPr name="TextBox 6" id="6"/>
          <p:cNvSpPr txBox="true"/>
          <p:nvPr/>
        </p:nvSpPr>
        <p:spPr>
          <a:xfrm rot="0">
            <a:off x="1436289" y="2286619"/>
            <a:ext cx="15942432" cy="7207946"/>
          </a:xfrm>
          <a:prstGeom prst="rect">
            <a:avLst/>
          </a:prstGeom>
        </p:spPr>
        <p:txBody>
          <a:bodyPr anchor="t" rtlCol="false" tIns="0" lIns="0" bIns="0" rIns="0">
            <a:spAutoFit/>
          </a:bodyPr>
          <a:lstStyle/>
          <a:p>
            <a:pPr algn="just" marL="514890" indent="-257445" lvl="1">
              <a:lnSpc>
                <a:spcPts val="3577"/>
              </a:lnSpc>
              <a:buFont typeface="Arial"/>
              <a:buChar char="•"/>
            </a:pPr>
            <a:r>
              <a:rPr lang="en-US" sz="2384">
                <a:solidFill>
                  <a:srgbClr val="1B1B1B"/>
                </a:solidFill>
                <a:latin typeface="Poppins Light"/>
              </a:rPr>
              <a:t>DeepLab is a series of image semantic segmentation models, whose latest version, i.e. v3+, proves to be the state-of-art. </a:t>
            </a:r>
          </a:p>
          <a:p>
            <a:pPr algn="just" marL="514890" indent="-257445" lvl="1">
              <a:lnSpc>
                <a:spcPts val="3577"/>
              </a:lnSpc>
              <a:buFont typeface="Arial"/>
              <a:buChar char="•"/>
            </a:pPr>
            <a:r>
              <a:rPr lang="en-US" sz="2384">
                <a:solidFill>
                  <a:srgbClr val="1B1B1B"/>
                </a:solidFill>
                <a:latin typeface="Poppins Light"/>
              </a:rPr>
              <a:t>Its major contribution is the use of atrous spatial pyramid pooling (ASPP) operation at the end of the encoder.</a:t>
            </a:r>
          </a:p>
          <a:p>
            <a:pPr algn="just" marL="514890" indent="-257445" lvl="1">
              <a:lnSpc>
                <a:spcPts val="3577"/>
              </a:lnSpc>
              <a:buFont typeface="Arial"/>
              <a:buChar char="•"/>
            </a:pPr>
            <a:r>
              <a:rPr lang="en-US" sz="2384">
                <a:solidFill>
                  <a:srgbClr val="1B1B1B"/>
                </a:solidFill>
                <a:latin typeface="Poppins Light"/>
              </a:rPr>
              <a:t>While the model works extremely well, its open source code is hard to read (at least from my personal perspective). </a:t>
            </a:r>
          </a:p>
          <a:p>
            <a:pPr algn="just" marL="514890" indent="-257445" lvl="1">
              <a:lnSpc>
                <a:spcPts val="3577"/>
              </a:lnSpc>
              <a:buFont typeface="Arial"/>
              <a:buChar char="•"/>
            </a:pPr>
            <a:r>
              <a:rPr lang="en-US" sz="2384">
                <a:solidFill>
                  <a:srgbClr val="1B1B1B"/>
                </a:solidFill>
                <a:latin typeface="Poppins Light"/>
              </a:rPr>
              <a:t>Here we re-implemented DeepLab V3, the earlier version of v3+ (which only additionally employs the decoder architecture), in a much simpler and more understandable way.</a:t>
            </a:r>
          </a:p>
          <a:p>
            <a:pPr algn="just" marL="514890" indent="-257445" lvl="1">
              <a:lnSpc>
                <a:spcPts val="3577"/>
              </a:lnSpc>
              <a:buFont typeface="Arial"/>
              <a:buChar char="•"/>
            </a:pPr>
            <a:r>
              <a:rPr lang="en-US" sz="2384">
                <a:solidFill>
                  <a:srgbClr val="1B1B1B"/>
                </a:solidFill>
                <a:latin typeface="Poppins Light"/>
              </a:rPr>
              <a:t>Atrous Spatial Pyramid Pooling (ASPP) is a semantic segmentation module for resampling a given feature layer at multiple rates prior to convolution. </a:t>
            </a:r>
          </a:p>
          <a:p>
            <a:pPr algn="just" marL="514890" indent="-257445" lvl="1">
              <a:lnSpc>
                <a:spcPts val="3577"/>
              </a:lnSpc>
              <a:buFont typeface="Arial"/>
              <a:buChar char="•"/>
            </a:pPr>
            <a:r>
              <a:rPr lang="en-US" sz="2384">
                <a:solidFill>
                  <a:srgbClr val="1B1B1B"/>
                </a:solidFill>
                <a:latin typeface="Poppins Light"/>
              </a:rPr>
              <a:t>This amounts to probing the original image with multiple filters that have complementary effective fields of view, thus capturing objects as well as useful image context at multiple scales. </a:t>
            </a:r>
          </a:p>
          <a:p>
            <a:pPr algn="just" marL="514890" indent="-257445" lvl="1">
              <a:lnSpc>
                <a:spcPts val="3577"/>
              </a:lnSpc>
              <a:buFont typeface="Arial"/>
              <a:buChar char="•"/>
            </a:pPr>
            <a:r>
              <a:rPr lang="en-US" sz="2384">
                <a:solidFill>
                  <a:srgbClr val="1B1B1B"/>
                </a:solidFill>
                <a:latin typeface="Poppins Light"/>
              </a:rPr>
              <a:t>Rather than actually resampling features, the mapping is implemented using multiple parallel atrous convolutional layers with different sampling rates.</a:t>
            </a:r>
          </a:p>
          <a:p>
            <a:pPr algn="just" marL="514890" indent="-257445" lvl="1">
              <a:lnSpc>
                <a:spcPts val="3577"/>
              </a:lnSpc>
              <a:buFont typeface="Arial"/>
              <a:buChar char="•"/>
            </a:pPr>
            <a:r>
              <a:rPr lang="en-US" sz="2384">
                <a:solidFill>
                  <a:srgbClr val="1B1B1B"/>
                </a:solidFill>
                <a:latin typeface="Poppins Light"/>
              </a:rPr>
              <a:t>We can say that DeepLab V3 is a better version of the ASPP</a:t>
            </a:r>
          </a:p>
          <a:p>
            <a:pPr algn="just">
              <a:lnSpc>
                <a:spcPts val="3577"/>
              </a:lnSpc>
            </a:pPr>
          </a:p>
        </p:txBody>
      </p:sp>
      <p:sp>
        <p:nvSpPr>
          <p:cNvPr name="TextBox 7" id="7"/>
          <p:cNvSpPr txBox="true"/>
          <p:nvPr/>
        </p:nvSpPr>
        <p:spPr>
          <a:xfrm rot="0">
            <a:off x="4454192" y="568311"/>
            <a:ext cx="9995502" cy="882678"/>
          </a:xfrm>
          <a:prstGeom prst="rect">
            <a:avLst/>
          </a:prstGeom>
        </p:spPr>
        <p:txBody>
          <a:bodyPr anchor="t" rtlCol="false" tIns="0" lIns="0" bIns="0" rIns="0">
            <a:spAutoFit/>
          </a:bodyPr>
          <a:lstStyle/>
          <a:p>
            <a:pPr algn="ctr">
              <a:lnSpc>
                <a:spcPts val="7182"/>
              </a:lnSpc>
            </a:pPr>
            <a:r>
              <a:rPr lang="en-US" sz="5567">
                <a:solidFill>
                  <a:srgbClr val="1B1B1B"/>
                </a:solidFill>
                <a:latin typeface="Poppins Medium Bold"/>
              </a:rPr>
              <a:t>DeepLab V3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pic>
        <p:nvPicPr>
          <p:cNvPr name="Picture 6" id="6"/>
          <p:cNvPicPr>
            <a:picLocks noChangeAspect="true"/>
          </p:cNvPicPr>
          <p:nvPr/>
        </p:nvPicPr>
        <p:blipFill>
          <a:blip r:embed="rId4"/>
          <a:srcRect l="0" t="0" r="0" b="0"/>
          <a:stretch>
            <a:fillRect/>
          </a:stretch>
        </p:blipFill>
        <p:spPr>
          <a:xfrm flipH="false" flipV="false" rot="0">
            <a:off x="2647838" y="2918310"/>
            <a:ext cx="13608210" cy="5201133"/>
          </a:xfrm>
          <a:prstGeom prst="rect">
            <a:avLst/>
          </a:prstGeom>
        </p:spPr>
      </p:pic>
      <p:sp>
        <p:nvSpPr>
          <p:cNvPr name="TextBox 7" id="7"/>
          <p:cNvSpPr txBox="true"/>
          <p:nvPr/>
        </p:nvSpPr>
        <p:spPr>
          <a:xfrm rot="0">
            <a:off x="4454192" y="568311"/>
            <a:ext cx="9995502" cy="882678"/>
          </a:xfrm>
          <a:prstGeom prst="rect">
            <a:avLst/>
          </a:prstGeom>
        </p:spPr>
        <p:txBody>
          <a:bodyPr anchor="t" rtlCol="false" tIns="0" lIns="0" bIns="0" rIns="0">
            <a:spAutoFit/>
          </a:bodyPr>
          <a:lstStyle/>
          <a:p>
            <a:pPr algn="ctr">
              <a:lnSpc>
                <a:spcPts val="7182"/>
              </a:lnSpc>
            </a:pPr>
            <a:r>
              <a:rPr lang="en-US" sz="5567">
                <a:solidFill>
                  <a:srgbClr val="1B1B1B"/>
                </a:solidFill>
                <a:latin typeface="Poppins Medium Bold"/>
              </a:rPr>
              <a:t>DeepLab V3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8671" y="-1346833"/>
            <a:ext cx="3887942" cy="4751065"/>
          </a:xfrm>
          <a:prstGeom prst="rect">
            <a:avLst/>
          </a:prstGeom>
        </p:spPr>
      </p:pic>
      <p:grpSp>
        <p:nvGrpSpPr>
          <p:cNvPr name="Group 3" id="3"/>
          <p:cNvGrpSpPr/>
          <p:nvPr/>
        </p:nvGrpSpPr>
        <p:grpSpPr>
          <a:xfrm rot="0">
            <a:off x="2774545" y="4051199"/>
            <a:ext cx="3911148" cy="3911148"/>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5" id="5"/>
          <p:cNvSpPr txBox="true"/>
          <p:nvPr/>
        </p:nvSpPr>
        <p:spPr>
          <a:xfrm rot="0">
            <a:off x="9388124" y="4702345"/>
            <a:ext cx="8414186" cy="1962150"/>
          </a:xfrm>
          <a:prstGeom prst="rect">
            <a:avLst/>
          </a:prstGeom>
        </p:spPr>
        <p:txBody>
          <a:bodyPr anchor="t" rtlCol="false" tIns="0" lIns="0" bIns="0" rIns="0">
            <a:spAutoFit/>
          </a:bodyPr>
          <a:lstStyle/>
          <a:p>
            <a:pPr marL="755650" indent="-377825" lvl="1">
              <a:lnSpc>
                <a:spcPts val="5250"/>
              </a:lnSpc>
              <a:buFont typeface="Arial"/>
              <a:buChar char="•"/>
            </a:pPr>
            <a:r>
              <a:rPr lang="en-US" sz="3500">
                <a:solidFill>
                  <a:srgbClr val="1B1B1B"/>
                </a:solidFill>
                <a:latin typeface="Poppins Light"/>
              </a:rPr>
              <a:t>Siddharth Shankar Das - 20BAI1125</a:t>
            </a:r>
          </a:p>
          <a:p>
            <a:pPr marL="755650" indent="-377825" lvl="1">
              <a:lnSpc>
                <a:spcPts val="5250"/>
              </a:lnSpc>
              <a:buFont typeface="Arial"/>
              <a:buChar char="•"/>
            </a:pPr>
            <a:r>
              <a:rPr lang="en-US" sz="3500">
                <a:solidFill>
                  <a:srgbClr val="1B1B1B"/>
                </a:solidFill>
                <a:latin typeface="Poppins Light"/>
              </a:rPr>
              <a:t>Moin Ahmed Zahir - 20BAI1120</a:t>
            </a:r>
          </a:p>
          <a:p>
            <a:pPr marL="755650" indent="-377825" lvl="1">
              <a:lnSpc>
                <a:spcPts val="5250"/>
              </a:lnSpc>
              <a:buFont typeface="Arial"/>
              <a:buChar char="•"/>
            </a:pPr>
            <a:r>
              <a:rPr lang="en-US" sz="3500">
                <a:solidFill>
                  <a:srgbClr val="1B1B1B"/>
                </a:solidFill>
                <a:latin typeface="Poppins Light"/>
              </a:rPr>
              <a:t>Daksh Bagga - 20BAI1157</a:t>
            </a:r>
          </a:p>
        </p:txBody>
      </p:sp>
      <p:sp>
        <p:nvSpPr>
          <p:cNvPr name="TextBox 6" id="6"/>
          <p:cNvSpPr txBox="true"/>
          <p:nvPr/>
        </p:nvSpPr>
        <p:spPr>
          <a:xfrm rot="-1781194">
            <a:off x="367963" y="3130199"/>
            <a:ext cx="6671067" cy="2720132"/>
          </a:xfrm>
          <a:prstGeom prst="rect">
            <a:avLst/>
          </a:prstGeom>
        </p:spPr>
        <p:txBody>
          <a:bodyPr anchor="t" rtlCol="false" tIns="0" lIns="0" bIns="0" rIns="0">
            <a:spAutoFit/>
          </a:bodyPr>
          <a:lstStyle/>
          <a:p>
            <a:pPr>
              <a:lnSpc>
                <a:spcPts val="9030"/>
              </a:lnSpc>
            </a:pPr>
            <a:r>
              <a:rPr lang="en-US" sz="7000">
                <a:solidFill>
                  <a:srgbClr val="1B1B1B"/>
                </a:solidFill>
                <a:latin typeface="Poppins Medium Bold"/>
              </a:rPr>
              <a:t>Team Members</a:t>
            </a:r>
          </a:p>
        </p:txBody>
      </p:sp>
      <p:sp>
        <p:nvSpPr>
          <p:cNvPr name="AutoShape 7" id="7"/>
          <p:cNvSpPr/>
          <p:nvPr/>
        </p:nvSpPr>
        <p:spPr>
          <a:xfrm rot="-2386809">
            <a:off x="15643979" y="8700934"/>
            <a:ext cx="1382246" cy="239309"/>
          </a:xfrm>
          <a:prstGeom prst="rect">
            <a:avLst/>
          </a:prstGeom>
          <a:solidFill>
            <a:srgbClr val="FFA53B"/>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sp>
        <p:nvSpPr>
          <p:cNvPr name="TextBox 6" id="6"/>
          <p:cNvSpPr txBox="true"/>
          <p:nvPr/>
        </p:nvSpPr>
        <p:spPr>
          <a:xfrm rot="0">
            <a:off x="1436289" y="2305669"/>
            <a:ext cx="15942432" cy="6755938"/>
          </a:xfrm>
          <a:prstGeom prst="rect">
            <a:avLst/>
          </a:prstGeom>
        </p:spPr>
        <p:txBody>
          <a:bodyPr anchor="t" rtlCol="false" tIns="0" lIns="0" bIns="0" rIns="0">
            <a:spAutoFit/>
          </a:bodyPr>
          <a:lstStyle/>
          <a:p>
            <a:pPr algn="just" marL="514890" indent="-257445" lvl="1">
              <a:lnSpc>
                <a:spcPts val="3577"/>
              </a:lnSpc>
              <a:buFont typeface="Arial"/>
              <a:buChar char="•"/>
            </a:pPr>
            <a:r>
              <a:rPr lang="en-US" sz="2384">
                <a:solidFill>
                  <a:srgbClr val="1B1B1B"/>
                </a:solidFill>
                <a:latin typeface="Poppins Light"/>
              </a:rPr>
              <a:t>A Spatially Constrained Mixture Model (SCMM) is a statistical model used in image processing for image segmentation, which involves dividing an image into multiple regions or segments.</a:t>
            </a:r>
          </a:p>
          <a:p>
            <a:pPr algn="just" marL="514890" indent="-257445" lvl="1">
              <a:lnSpc>
                <a:spcPts val="3577"/>
              </a:lnSpc>
              <a:buFont typeface="Arial"/>
              <a:buChar char="•"/>
            </a:pPr>
            <a:r>
              <a:rPr lang="en-US" sz="2384">
                <a:solidFill>
                  <a:srgbClr val="1B1B1B"/>
                </a:solidFill>
                <a:latin typeface="Poppins Light"/>
              </a:rPr>
              <a:t>SCMM is a type of mixture model that takes into account the spatial relationships between neighboring pixels in an image. It assumes that each pixel in an image belongs to a particular segment, and that the segments are drawn from a mixture of probability distributions.</a:t>
            </a:r>
          </a:p>
          <a:p>
            <a:pPr algn="just" marL="514890" indent="-257445" lvl="1">
              <a:lnSpc>
                <a:spcPts val="3577"/>
              </a:lnSpc>
              <a:buFont typeface="Arial"/>
              <a:buChar char="•"/>
            </a:pPr>
            <a:r>
              <a:rPr lang="en-US" sz="2384">
                <a:solidFill>
                  <a:srgbClr val="1B1B1B"/>
                </a:solidFill>
                <a:latin typeface="Poppins Light"/>
              </a:rPr>
              <a:t>In SCMM, the mixture model is constrained by a spatial prior, which encodes the spatial relationships between neighboring pixels. </a:t>
            </a:r>
          </a:p>
          <a:p>
            <a:pPr algn="just" marL="514890" indent="-257445" lvl="1">
              <a:lnSpc>
                <a:spcPts val="3577"/>
              </a:lnSpc>
              <a:buFont typeface="Arial"/>
              <a:buChar char="•"/>
            </a:pPr>
            <a:r>
              <a:rPr lang="en-US" sz="2384">
                <a:solidFill>
                  <a:srgbClr val="1B1B1B"/>
                </a:solidFill>
                <a:latin typeface="Poppins Light"/>
              </a:rPr>
              <a:t>This prior helps to enforce spatial continuity in the resulting segments, so that neighboring pixels that are similar are more likely to belong to the same segment.</a:t>
            </a:r>
          </a:p>
          <a:p>
            <a:pPr algn="just" marL="514890" indent="-257445" lvl="1">
              <a:lnSpc>
                <a:spcPts val="3577"/>
              </a:lnSpc>
              <a:buFont typeface="Arial"/>
              <a:buChar char="•"/>
            </a:pPr>
            <a:r>
              <a:rPr lang="en-US" sz="2384">
                <a:solidFill>
                  <a:srgbClr val="1B1B1B"/>
                </a:solidFill>
                <a:latin typeface="Poppins Light"/>
              </a:rPr>
              <a:t>The SCMM model is typically estimated using maximum likelihood or Bayesian inference methods, where the goal is to find the parameters of the mixture model that best fit the observed image data while respecting the spatial prior. </a:t>
            </a:r>
          </a:p>
          <a:p>
            <a:pPr algn="just" marL="514890" indent="-257445" lvl="1">
              <a:lnSpc>
                <a:spcPts val="3577"/>
              </a:lnSpc>
              <a:buFont typeface="Arial"/>
              <a:buChar char="•"/>
            </a:pPr>
            <a:r>
              <a:rPr lang="en-US" sz="2384">
                <a:solidFill>
                  <a:srgbClr val="1B1B1B"/>
                </a:solidFill>
                <a:latin typeface="Poppins Light"/>
              </a:rPr>
              <a:t>Once the model is estimated, it can be used for tasks such as object recognition, image annotation, or image retrieval.</a:t>
            </a:r>
          </a:p>
          <a:p>
            <a:pPr algn="just">
              <a:lnSpc>
                <a:spcPts val="3577"/>
              </a:lnSpc>
            </a:pPr>
          </a:p>
        </p:txBody>
      </p:sp>
      <p:sp>
        <p:nvSpPr>
          <p:cNvPr name="TextBox 7" id="7"/>
          <p:cNvSpPr txBox="true"/>
          <p:nvPr/>
        </p:nvSpPr>
        <p:spPr>
          <a:xfrm rot="0">
            <a:off x="3768652" y="440704"/>
            <a:ext cx="11277706" cy="1417666"/>
          </a:xfrm>
          <a:prstGeom prst="rect">
            <a:avLst/>
          </a:prstGeom>
        </p:spPr>
        <p:txBody>
          <a:bodyPr anchor="t" rtlCol="false" tIns="0" lIns="0" bIns="0" rIns="0">
            <a:spAutoFit/>
          </a:bodyPr>
          <a:lstStyle/>
          <a:p>
            <a:pPr algn="ctr">
              <a:lnSpc>
                <a:spcPts val="5614"/>
              </a:lnSpc>
            </a:pPr>
            <a:r>
              <a:rPr lang="en-US" sz="4352">
                <a:solidFill>
                  <a:srgbClr val="1B1B1B"/>
                </a:solidFill>
                <a:latin typeface="Poppins Medium Bold"/>
              </a:rPr>
              <a:t>Spatially Constrained Mixture Model </a:t>
            </a:r>
          </a:p>
          <a:p>
            <a:pPr algn="ctr">
              <a:lnSpc>
                <a:spcPts val="5614"/>
              </a:lnSpc>
            </a:pPr>
            <a:r>
              <a:rPr lang="en-US" sz="4352">
                <a:solidFill>
                  <a:srgbClr val="1B1B1B"/>
                </a:solidFill>
                <a:latin typeface="Poppins Medium Bold"/>
              </a:rPr>
              <a:t>(SCMM)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Architecture Diagram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20291" y="9626354"/>
            <a:ext cx="3219267" cy="1603780"/>
          </a:xfrm>
          <a:prstGeom prst="rect">
            <a:avLst/>
          </a:prstGeom>
        </p:spPr>
      </p:pic>
      <p:sp>
        <p:nvSpPr>
          <p:cNvPr name="AutoShape 3" id="3"/>
          <p:cNvSpPr/>
          <p:nvPr/>
        </p:nvSpPr>
        <p:spPr>
          <a:xfrm rot="-2386809">
            <a:off x="17428318" y="9522197"/>
            <a:ext cx="1203213" cy="208313"/>
          </a:xfrm>
          <a:prstGeom prst="rect">
            <a:avLst/>
          </a:prstGeom>
          <a:solidFill>
            <a:srgbClr val="6422B8"/>
          </a:solidFill>
        </p:spPr>
      </p:sp>
      <p:grpSp>
        <p:nvGrpSpPr>
          <p:cNvPr name="Group 4" id="4"/>
          <p:cNvGrpSpPr/>
          <p:nvPr/>
        </p:nvGrpSpPr>
        <p:grpSpPr>
          <a:xfrm rot="0">
            <a:off x="-1646393" y="-729388"/>
            <a:ext cx="3082682" cy="3082682"/>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53B"/>
            </a:solidFill>
          </p:spPr>
        </p:sp>
      </p:grpSp>
      <p:pic>
        <p:nvPicPr>
          <p:cNvPr name="Picture 6" id="6"/>
          <p:cNvPicPr>
            <a:picLocks noChangeAspect="true"/>
          </p:cNvPicPr>
          <p:nvPr/>
        </p:nvPicPr>
        <p:blipFill>
          <a:blip r:embed="rId4"/>
          <a:srcRect l="0" t="0" r="0" b="0"/>
          <a:stretch>
            <a:fillRect/>
          </a:stretch>
        </p:blipFill>
        <p:spPr>
          <a:xfrm flipH="false" flipV="false" rot="0">
            <a:off x="1327461" y="2761884"/>
            <a:ext cx="16173482" cy="5278677"/>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4" id="4"/>
          <p:cNvSpPr/>
          <p:nvPr/>
        </p:nvSpPr>
        <p:spPr>
          <a:xfrm rot="-2386809">
            <a:off x="14968301" y="2496397"/>
            <a:ext cx="1382246" cy="239309"/>
          </a:xfrm>
          <a:prstGeom prst="rect">
            <a:avLst/>
          </a:prstGeom>
          <a:solidFill>
            <a:srgbClr val="FF738E"/>
          </a:solidFill>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3237358" y="4163771"/>
            <a:ext cx="11814374" cy="4648278"/>
          </a:xfrm>
          <a:prstGeom prst="rect">
            <a:avLst/>
          </a:prstGeom>
        </p:spPr>
      </p:pic>
      <p:sp>
        <p:nvSpPr>
          <p:cNvPr name="TextBox 7" id="7"/>
          <p:cNvSpPr txBox="true"/>
          <p:nvPr/>
        </p:nvSpPr>
        <p:spPr>
          <a:xfrm rot="0">
            <a:off x="2606383" y="267467"/>
            <a:ext cx="11815464" cy="2594610"/>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Project Demo and Result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6367" y="-341367"/>
            <a:ext cx="2750134" cy="13700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7515160"/>
            <a:ext cx="2952750" cy="29527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137371" y="1028700"/>
            <a:ext cx="8637938" cy="8117058"/>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2679116" y="2159408"/>
            <a:ext cx="4967544" cy="6234948"/>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6367" y="-341367"/>
            <a:ext cx="2750134" cy="13700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7515160"/>
            <a:ext cx="2952750" cy="29527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578644"/>
            <a:ext cx="15829364" cy="8904017"/>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6367" y="-341367"/>
            <a:ext cx="2750134" cy="13700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7515160"/>
            <a:ext cx="2952750" cy="29527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343667"/>
            <a:ext cx="16509404" cy="928654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6367" y="-341367"/>
            <a:ext cx="2750134" cy="13700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7515160"/>
            <a:ext cx="2952750" cy="29527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159927" y="275169"/>
            <a:ext cx="14620207" cy="9736662"/>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6367" y="-341367"/>
            <a:ext cx="2750134" cy="137006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7515160"/>
            <a:ext cx="2952750" cy="295275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775089" y="0"/>
            <a:ext cx="14737822" cy="1028700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4" id="4"/>
          <p:cNvSpPr/>
          <p:nvPr/>
        </p:nvSpPr>
        <p:spPr>
          <a:xfrm rot="-2386809">
            <a:off x="14968301" y="2496397"/>
            <a:ext cx="1382246" cy="239309"/>
          </a:xfrm>
          <a:prstGeom prst="rect">
            <a:avLst/>
          </a:prstGeom>
          <a:solidFill>
            <a:srgbClr val="FF738E"/>
          </a:solidFill>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
        <p:nvSpPr>
          <p:cNvPr name="TextBox 6" id="6"/>
          <p:cNvSpPr txBox="true"/>
          <p:nvPr/>
        </p:nvSpPr>
        <p:spPr>
          <a:xfrm rot="0">
            <a:off x="3236268" y="3399960"/>
            <a:ext cx="11815464" cy="2594610"/>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Result and Performance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3808095"/>
            <a:ext cx="11815464" cy="2594610"/>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Literature Reviews summary</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761241" y="5394373"/>
            <a:ext cx="15498059" cy="3909545"/>
          </a:xfrm>
          <a:prstGeom prst="rect">
            <a:avLst/>
          </a:prstGeom>
        </p:spPr>
        <p:txBody>
          <a:bodyPr anchor="t" rtlCol="false" tIns="0" lIns="0" bIns="0" rIns="0">
            <a:spAutoFit/>
          </a:bodyPr>
          <a:lstStyle/>
          <a:p>
            <a:pPr algn="just">
              <a:lnSpc>
                <a:spcPts val="3896"/>
              </a:lnSpc>
            </a:pPr>
            <a:r>
              <a:rPr lang="en-US" sz="2597">
                <a:solidFill>
                  <a:srgbClr val="1B1B1B"/>
                </a:solidFill>
                <a:latin typeface="Poppins Light"/>
              </a:rPr>
              <a:t>As this is a project, which could not have a valid test data for analysing result metrics, so we have used The Learned Perceptual Image Patch Similarity(LPIPs) to judge the perceptual similarity between two images. The more it is closer to 0, the better, and as our model's LPIPs is closer to 0, indicating it's good. </a:t>
            </a:r>
          </a:p>
          <a:p>
            <a:pPr algn="just">
              <a:lnSpc>
                <a:spcPts val="3896"/>
              </a:lnSpc>
            </a:pPr>
            <a:r>
              <a:rPr lang="en-US" sz="2597">
                <a:solidFill>
                  <a:srgbClr val="1B1B1B"/>
                </a:solidFill>
                <a:latin typeface="Poppins Light"/>
              </a:rPr>
              <a:t>LPIPS can be a useful metric for evaluating the accuracy of the system's predictions. By comparing the LPIPS scores of the virtual try-on images and the real product images, we can get a sense of how closely the system is able to simulate the real-world appearance of the product on a customer.</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2289811" y="604099"/>
            <a:ext cx="13708378" cy="4866474"/>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86288" y="4075176"/>
            <a:ext cx="12498678" cy="2079498"/>
          </a:xfrm>
          <a:prstGeom prst="rect">
            <a:avLst/>
          </a:prstGeom>
        </p:spPr>
        <p:txBody>
          <a:bodyPr anchor="t" rtlCol="false" tIns="0" lIns="0" bIns="0" rIns="0">
            <a:spAutoFit/>
          </a:bodyPr>
          <a:lstStyle/>
          <a:p>
            <a:pPr algn="ctr">
              <a:lnSpc>
                <a:spcPts val="8256"/>
              </a:lnSpc>
            </a:pPr>
            <a:r>
              <a:rPr lang="en-US" sz="6400">
                <a:solidFill>
                  <a:srgbClr val="1B1B1B"/>
                </a:solidFill>
                <a:latin typeface="Poppins Medium"/>
              </a:rPr>
              <a:t>Comparision with Existing work</a:t>
            </a:r>
          </a:p>
        </p:txBody>
      </p:sp>
      <p:grpSp>
        <p:nvGrpSpPr>
          <p:cNvPr name="Group 3" id="3"/>
          <p:cNvGrpSpPr/>
          <p:nvPr/>
        </p:nvGrpSpPr>
        <p:grpSpPr>
          <a:xfrm rot="0">
            <a:off x="2349535" y="1028700"/>
            <a:ext cx="1484783" cy="1484783"/>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5" id="5"/>
          <p:cNvSpPr/>
          <p:nvPr/>
        </p:nvSpPr>
        <p:spPr>
          <a:xfrm rot="-2386809">
            <a:off x="1793111" y="1906880"/>
            <a:ext cx="1382246" cy="239309"/>
          </a:xfrm>
          <a:prstGeom prst="rect">
            <a:avLst/>
          </a:prstGeom>
          <a:solidFill>
            <a:srgbClr val="FFA53B"/>
          </a:solidFill>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4329" y="5143500"/>
            <a:ext cx="3407342" cy="4163771"/>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394971" y="1713503"/>
            <a:ext cx="15498059" cy="5320743"/>
          </a:xfrm>
          <a:prstGeom prst="rect">
            <a:avLst/>
          </a:prstGeom>
        </p:spPr>
        <p:txBody>
          <a:bodyPr anchor="t" rtlCol="false" tIns="0" lIns="0" bIns="0" rIns="0">
            <a:spAutoFit/>
          </a:bodyPr>
          <a:lstStyle/>
          <a:p>
            <a:pPr algn="just">
              <a:lnSpc>
                <a:spcPts val="3896"/>
              </a:lnSpc>
            </a:pPr>
            <a:r>
              <a:rPr lang="en-US" sz="2597">
                <a:solidFill>
                  <a:srgbClr val="1B1B1B"/>
                </a:solidFill>
                <a:latin typeface="Poppins Light"/>
              </a:rPr>
              <a:t>We compare the testing time between UVIRT and CP-VTON on the dataset. This comparison excludes the data loading time and counts only the testing time. , the testing time is the mean forward propagation time on the 2171 test images. We use batchsize = 1. The testing time of CP-VTON includes the time needed to run a pre-trained human keypoints detector (OpenPose) [ </a:t>
            </a:r>
            <a:r>
              <a:rPr lang="en-US" sz="2597">
                <a:solidFill>
                  <a:srgbClr val="1B1B1B"/>
                </a:solidFill>
                <a:latin typeface="Poppins Light Bold"/>
                <a:hlinkClick r:id="rId2" tooltip="https://www.mdpi.com/1424-8220/20/19/5647#B45-sensors-20-05647"/>
              </a:rPr>
              <a:t>45</a:t>
            </a:r>
            <a:r>
              <a:rPr lang="en-US" sz="2597">
                <a:solidFill>
                  <a:srgbClr val="1B1B1B"/>
                </a:solidFill>
                <a:latin typeface="Poppins Light"/>
              </a:rPr>
              <a:t> , </a:t>
            </a:r>
            <a:r>
              <a:rPr lang="en-US" sz="2597">
                <a:solidFill>
                  <a:srgbClr val="1B1B1B"/>
                </a:solidFill>
                <a:latin typeface="Poppins Light Bold"/>
                <a:hlinkClick r:id="rId3" tooltip="https://www.mdpi.com/1424-8220/20/19/5647#B46-sensors-20-05647"/>
              </a:rPr>
              <a:t>46</a:t>
            </a:r>
            <a:r>
              <a:rPr lang="en-US" sz="2597">
                <a:solidFill>
                  <a:srgbClr val="1B1B1B"/>
                </a:solidFill>
                <a:latin typeface="Poppins Light"/>
              </a:rPr>
              <a:t> , </a:t>
            </a:r>
            <a:r>
              <a:rPr lang="en-US" sz="2597">
                <a:solidFill>
                  <a:srgbClr val="1B1B1B"/>
                </a:solidFill>
                <a:latin typeface="Poppins Light Bold"/>
                <a:hlinkClick r:id="rId4" tooltip="https://www.mdpi.com/1424-8220/20/19/5647#B47-sensors-20-05647"/>
              </a:rPr>
              <a:t>47</a:t>
            </a:r>
            <a:r>
              <a:rPr lang="en-US" sz="2597">
                <a:solidFill>
                  <a:srgbClr val="1B1B1B"/>
                </a:solidFill>
                <a:latin typeface="Poppins Light"/>
              </a:rPr>
              <a:t> , </a:t>
            </a:r>
            <a:r>
              <a:rPr lang="en-US" sz="2597">
                <a:solidFill>
                  <a:srgbClr val="1B1B1B"/>
                </a:solidFill>
                <a:latin typeface="Poppins Light Bold"/>
                <a:hlinkClick r:id="rId5" tooltip="https://www.mdpi.com/1424-8220/20/19/5647#B48-sensors-20-05647"/>
              </a:rPr>
              <a:t>48</a:t>
            </a:r>
            <a:r>
              <a:rPr lang="en-US" sz="2597">
                <a:solidFill>
                  <a:srgbClr val="1B1B1B"/>
                </a:solidFill>
                <a:latin typeface="Poppins Light"/>
              </a:rPr>
              <a:t> ] and the pre-trained human parser (JPPNet) [ </a:t>
            </a:r>
            <a:r>
              <a:rPr lang="en-US" sz="2597">
                <a:solidFill>
                  <a:srgbClr val="1B1B1B"/>
                </a:solidFill>
                <a:latin typeface="Poppins Light Bold"/>
                <a:hlinkClick r:id="rId6" tooltip="https://www.mdpi.com/1424-8220/20/19/5647#B49-sensors-20-05647"/>
              </a:rPr>
              <a:t>49</a:t>
            </a:r>
            <a:r>
              <a:rPr lang="en-US" sz="2597">
                <a:solidFill>
                  <a:srgbClr val="1B1B1B"/>
                </a:solidFill>
                <a:latin typeface="Poppins Light"/>
              </a:rPr>
              <a:t> , </a:t>
            </a:r>
            <a:r>
              <a:rPr lang="en-US" sz="2597">
                <a:solidFill>
                  <a:srgbClr val="1B1B1B"/>
                </a:solidFill>
                <a:latin typeface="Poppins Light Bold"/>
                <a:hlinkClick r:id="rId7" tooltip="https://www.mdpi.com/1424-8220/20/19/5647#B50-sensors-20-05647"/>
              </a:rPr>
              <a:t>50</a:t>
            </a:r>
            <a:r>
              <a:rPr lang="en-US" sz="2597">
                <a:solidFill>
                  <a:srgbClr val="1B1B1B"/>
                </a:solidFill>
                <a:latin typeface="Poppins Light"/>
              </a:rPr>
              <a:t> ]. CP-VTON needs the keypoints and the human-parsing semantic segmentation mask in its testing phase as well as training phase, UVIRT outperforms CP-VTON by about 13 times. UVIRT not only is a fully-unsupervised method but also has fast testing time</a:t>
            </a:r>
          </a:p>
          <a:p>
            <a:pPr algn="just">
              <a:lnSpc>
                <a:spcPts val="3896"/>
              </a:lnSpc>
            </a:pPr>
          </a:p>
          <a:p>
            <a:pPr algn="just">
              <a:lnSpc>
                <a:spcPts val="3896"/>
              </a:lnSpc>
            </a:pPr>
            <a:r>
              <a:rPr lang="en-US" sz="2597">
                <a:solidFill>
                  <a:srgbClr val="1B1B1B"/>
                </a:solidFill>
                <a:latin typeface="Poppins Light"/>
              </a:rPr>
              <a:t>We have compared our model based on the </a:t>
            </a:r>
            <a:r>
              <a:rPr lang="en-US" sz="2597">
                <a:solidFill>
                  <a:srgbClr val="1B1B1B"/>
                </a:solidFill>
                <a:latin typeface="Poppins Light Bold"/>
              </a:rPr>
              <a:t>LPIPS</a:t>
            </a:r>
            <a:r>
              <a:rPr lang="en-US" sz="2597">
                <a:solidFill>
                  <a:srgbClr val="1B1B1B"/>
                </a:solidFill>
                <a:latin typeface="Poppins Light"/>
              </a:rPr>
              <a:t>(The Learned Perceptual Image Patch Similarity) to judge the perceptual similarity between two images</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86288" y="4599051"/>
            <a:ext cx="12498678" cy="1031748"/>
          </a:xfrm>
          <a:prstGeom prst="rect">
            <a:avLst/>
          </a:prstGeom>
        </p:spPr>
        <p:txBody>
          <a:bodyPr anchor="t" rtlCol="false" tIns="0" lIns="0" bIns="0" rIns="0">
            <a:spAutoFit/>
          </a:bodyPr>
          <a:lstStyle/>
          <a:p>
            <a:pPr algn="ctr">
              <a:lnSpc>
                <a:spcPts val="8256"/>
              </a:lnSpc>
            </a:pPr>
            <a:r>
              <a:rPr lang="en-US" sz="6400">
                <a:solidFill>
                  <a:srgbClr val="1B1B1B"/>
                </a:solidFill>
                <a:latin typeface="Poppins Medium"/>
              </a:rPr>
              <a:t>Conclusion</a:t>
            </a:r>
          </a:p>
        </p:txBody>
      </p:sp>
      <p:grpSp>
        <p:nvGrpSpPr>
          <p:cNvPr name="Group 3" id="3"/>
          <p:cNvGrpSpPr/>
          <p:nvPr/>
        </p:nvGrpSpPr>
        <p:grpSpPr>
          <a:xfrm rot="0">
            <a:off x="2349535" y="1028700"/>
            <a:ext cx="1484783" cy="1484783"/>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5" id="5"/>
          <p:cNvSpPr/>
          <p:nvPr/>
        </p:nvSpPr>
        <p:spPr>
          <a:xfrm rot="-2386809">
            <a:off x="1793111" y="1906880"/>
            <a:ext cx="1382246" cy="239309"/>
          </a:xfrm>
          <a:prstGeom prst="rect">
            <a:avLst/>
          </a:prstGeom>
          <a:solidFill>
            <a:srgbClr val="FFA53B"/>
          </a:solidFill>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4329" y="5143500"/>
            <a:ext cx="3407342" cy="4163771"/>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627335" y="2659087"/>
            <a:ext cx="15498059" cy="4892627"/>
          </a:xfrm>
          <a:prstGeom prst="rect">
            <a:avLst/>
          </a:prstGeom>
        </p:spPr>
        <p:txBody>
          <a:bodyPr anchor="t" rtlCol="false" tIns="0" lIns="0" bIns="0" rIns="0">
            <a:spAutoFit/>
          </a:bodyPr>
          <a:lstStyle/>
          <a:p>
            <a:pPr algn="just">
              <a:lnSpc>
                <a:spcPts val="3896"/>
              </a:lnSpc>
            </a:pPr>
            <a:r>
              <a:rPr lang="en-US" sz="2597">
                <a:solidFill>
                  <a:srgbClr val="1B1B1B"/>
                </a:solidFill>
                <a:latin typeface="Poppins Light"/>
              </a:rPr>
              <a:t>In the super-powered digital era, consumption has recently increased due to the use of artificial intelligence. The growing use of AI in the fashion industry raises fresh concerns about the standard of design and its societal ramifications. The basic value that alludes to Humanity and Art might be lost in design, which is a very humanistic undertaking. The broad use of digitization has created countless technological options and accelerated retail's ability to bring products to market, which is terrible for sustainability in the fashion industry. We hope that through our project we will be able to give a new insight or ways to the public to be able to select the fashion they want to consume. This will be useful for both heavy shoppers and also the casual ones.</a:t>
            </a:r>
          </a:p>
          <a:p>
            <a:pPr algn="just">
              <a:lnSpc>
                <a:spcPts val="3896"/>
              </a:lnSpc>
            </a:pP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86288" y="4599051"/>
            <a:ext cx="12498678" cy="1031748"/>
          </a:xfrm>
          <a:prstGeom prst="rect">
            <a:avLst/>
          </a:prstGeom>
        </p:spPr>
        <p:txBody>
          <a:bodyPr anchor="t" rtlCol="false" tIns="0" lIns="0" bIns="0" rIns="0">
            <a:spAutoFit/>
          </a:bodyPr>
          <a:lstStyle/>
          <a:p>
            <a:pPr algn="ctr">
              <a:lnSpc>
                <a:spcPts val="8256"/>
              </a:lnSpc>
            </a:pPr>
            <a:r>
              <a:rPr lang="en-US" sz="6400">
                <a:solidFill>
                  <a:srgbClr val="1B1B1B"/>
                </a:solidFill>
                <a:latin typeface="Poppins Medium"/>
              </a:rPr>
              <a:t>Future Work</a:t>
            </a:r>
          </a:p>
        </p:txBody>
      </p:sp>
      <p:grpSp>
        <p:nvGrpSpPr>
          <p:cNvPr name="Group 3" id="3"/>
          <p:cNvGrpSpPr/>
          <p:nvPr/>
        </p:nvGrpSpPr>
        <p:grpSpPr>
          <a:xfrm rot="0">
            <a:off x="2349535" y="1028700"/>
            <a:ext cx="1484783" cy="1484783"/>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5" id="5"/>
          <p:cNvSpPr/>
          <p:nvPr/>
        </p:nvSpPr>
        <p:spPr>
          <a:xfrm rot="-2386809">
            <a:off x="1793111" y="1906880"/>
            <a:ext cx="1382246" cy="239309"/>
          </a:xfrm>
          <a:prstGeom prst="rect">
            <a:avLst/>
          </a:prstGeom>
          <a:solidFill>
            <a:srgbClr val="FFA53B"/>
          </a:solidFill>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4329" y="5143500"/>
            <a:ext cx="3407342" cy="4163771"/>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627335" y="1996017"/>
            <a:ext cx="15631965" cy="7579447"/>
          </a:xfrm>
          <a:prstGeom prst="rect">
            <a:avLst/>
          </a:prstGeom>
        </p:spPr>
        <p:txBody>
          <a:bodyPr anchor="t" rtlCol="false" tIns="0" lIns="0" bIns="0" rIns="0">
            <a:spAutoFit/>
          </a:bodyPr>
          <a:lstStyle/>
          <a:p>
            <a:pPr algn="just">
              <a:lnSpc>
                <a:spcPts val="5028"/>
              </a:lnSpc>
            </a:pPr>
            <a:r>
              <a:rPr lang="en-US" sz="3352">
                <a:solidFill>
                  <a:srgbClr val="1B1B1B"/>
                </a:solidFill>
                <a:latin typeface="Poppins Light"/>
              </a:rPr>
              <a:t>A Cognitive computer or system learn at scale, reasons with purpose and interacts with humans naturally. Rather than being explicitly programmed, these systems learn and reason from their interactions with human beings and their experiences with their environment.</a:t>
            </a:r>
          </a:p>
          <a:p>
            <a:pPr algn="just">
              <a:lnSpc>
                <a:spcPts val="5028"/>
              </a:lnSpc>
            </a:pPr>
            <a:r>
              <a:rPr lang="en-US" sz="3352">
                <a:solidFill>
                  <a:srgbClr val="1B1B1B"/>
                </a:solidFill>
                <a:latin typeface="Poppins Light"/>
              </a:rPr>
              <a:t>One such system performs virtual try-on on a 3D face reconstructed from a single input image. The system was designed by studying the underlying architecture, components, and their interactions. </a:t>
            </a:r>
            <a:r>
              <a:rPr lang="en-US" sz="3352">
                <a:solidFill>
                  <a:srgbClr val="1B1B1B"/>
                </a:solidFill>
                <a:latin typeface="Poppins Light"/>
                <a:hlinkClick r:id="rId2" tooltip="https://www.researchgate.net/publication/360711080_Designing_an_AI-Based_Virtual_Try-On_Web_Application"/>
              </a:rPr>
              <a:t>Then, existing face reconstruction approaches were assessed and compared</a:t>
            </a:r>
          </a:p>
          <a:p>
            <a:pPr algn="just">
              <a:lnSpc>
                <a:spcPts val="5028"/>
              </a:lnSpc>
            </a:pPr>
            <a:r>
              <a:rPr lang="en-US" sz="3352">
                <a:solidFill>
                  <a:srgbClr val="1B1B1B"/>
                </a:solidFill>
                <a:latin typeface="Poppins Light"/>
              </a:rPr>
              <a:t>Adding a front end layout, with a GUI, to make it more user friendly. </a:t>
            </a:r>
          </a:p>
          <a:p>
            <a:pPr algn="just">
              <a:lnSpc>
                <a:spcPts val="5028"/>
              </a:lnSpc>
            </a:pPr>
          </a:p>
          <a:p>
            <a:pPr algn="just">
              <a:lnSpc>
                <a:spcPts val="5028"/>
              </a:lnSpc>
            </a:pPr>
          </a:p>
          <a:p>
            <a:pPr algn="just">
              <a:lnSpc>
                <a:spcPts val="5028"/>
              </a:lnSpc>
            </a:pP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References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627335" y="858016"/>
            <a:ext cx="15037456" cy="9124950"/>
          </a:xfrm>
          <a:prstGeom prst="rect">
            <a:avLst/>
          </a:prstGeom>
        </p:spPr>
        <p:txBody>
          <a:bodyPr anchor="t" rtlCol="false" tIns="0" lIns="0" bIns="0" rIns="0">
            <a:spAutoFit/>
          </a:bodyPr>
          <a:lstStyle/>
          <a:p>
            <a:pPr algn="just">
              <a:lnSpc>
                <a:spcPts val="3000"/>
              </a:lnSpc>
            </a:pPr>
            <a:r>
              <a:rPr lang="en-US" sz="2000">
                <a:solidFill>
                  <a:srgbClr val="1B1B1B"/>
                </a:solidFill>
                <a:latin typeface="Poppins Light"/>
              </a:rPr>
              <a:t>•[1]. Josyula, R., &amp; Ostadabbas, S. (2020). A Review on Human Pose Estimation. Available at arXiv:</a:t>
            </a:r>
            <a:r>
              <a:rPr lang="en-US" sz="2000">
                <a:solidFill>
                  <a:srgbClr val="1B1B1B"/>
                </a:solidFill>
                <a:latin typeface="Poppins Light"/>
                <a:hlinkClick r:id="rId2" tooltip="https://arxiv.org/abs/2011.13828"/>
              </a:rPr>
              <a:t>https://arxiv.org/abs/2011.13828</a:t>
            </a:r>
          </a:p>
          <a:p>
            <a:pPr algn="just">
              <a:lnSpc>
                <a:spcPts val="3000"/>
              </a:lnSpc>
            </a:pPr>
            <a:r>
              <a:rPr lang="en-US" sz="2000">
                <a:solidFill>
                  <a:srgbClr val="1B1B1B"/>
                </a:solidFill>
                <a:latin typeface="Poppins Light"/>
              </a:rPr>
              <a:t>•[2]. Rana, S., Arora, A., &amp; Hwang, D. (2022). Virtual try-on system for online apparel shopping: A review of recent advances and challenges. 2022 IEEE Conference on Virtual Reality and 3D User Interfaces Abstracts and Workshops (VRW), 514-516. doi: 10.1109/VRW55335.2022.00059 </a:t>
            </a:r>
          </a:p>
          <a:p>
            <a:pPr algn="just">
              <a:lnSpc>
                <a:spcPts val="3000"/>
              </a:lnSpc>
            </a:pPr>
            <a:r>
              <a:rPr lang="en-US" sz="2000">
                <a:solidFill>
                  <a:srgbClr val="1B1B1B"/>
                </a:solidFill>
                <a:latin typeface="Poppins Light"/>
              </a:rPr>
              <a:t>•[3]. Ramanathan, V., Balakrishnan, G., &amp; Balasubramanian, V. (2022). Enhancing the Virtual Try-On Experience with Personalized Recommendations and Virtual Stylists. 2022 IEEE/CVF Winter Conference on Applications of Computer Vision (WACV), 2226-2235. doi: 10.1109/WACV51458.2022.00226</a:t>
            </a:r>
          </a:p>
          <a:p>
            <a:pPr algn="just">
              <a:lnSpc>
                <a:spcPts val="3000"/>
              </a:lnSpc>
            </a:pPr>
            <a:r>
              <a:rPr lang="en-US" sz="2000">
                <a:solidFill>
                  <a:srgbClr val="1B1B1B"/>
                </a:solidFill>
                <a:latin typeface="Poppins Light"/>
              </a:rPr>
              <a:t>•[4]. Tripathy, A., Adhikari, B., &amp; Naik, N. (2021). Virtual Try-On for Apparel: A Review and Analysis of State-of-the-Art Techniques. Available at SSRN:</a:t>
            </a:r>
            <a:r>
              <a:rPr lang="en-US" sz="2000">
                <a:solidFill>
                  <a:srgbClr val="1B1B1B"/>
                </a:solidFill>
                <a:latin typeface="Poppins Light"/>
                <a:hlinkClick r:id="rId3" tooltip="https://dx.doi.org/10.2139/ssrn.4157643"/>
              </a:rPr>
              <a:t> https://dx.doi.org/10.2139/ssrn.4157643</a:t>
            </a:r>
          </a:p>
          <a:p>
            <a:pPr algn="just">
              <a:lnSpc>
                <a:spcPts val="3000"/>
              </a:lnSpc>
            </a:pPr>
            <a:r>
              <a:rPr lang="en-US" sz="2000">
                <a:solidFill>
                  <a:srgbClr val="1B1B1B"/>
                </a:solidFill>
                <a:latin typeface="Poppins Light"/>
              </a:rPr>
              <a:t>•[5]. Wen-Huang Cheng, Sijie Song, Chieh-Yun Chen, Shintami Chusnul Hidayati, and Jiaying Liu. 2021. Fashion Meets Computer Vision: A Survey. ACM Comput. Surv. 54, 4, Article 72 (May 2022), 41 pages. </a:t>
            </a:r>
            <a:r>
              <a:rPr lang="en-US" sz="2000">
                <a:solidFill>
                  <a:srgbClr val="1B1B1B"/>
                </a:solidFill>
                <a:latin typeface="Poppins Light"/>
                <a:hlinkClick r:id="rId4" tooltip="https://doi.org/10.1145/3447239"/>
              </a:rPr>
              <a:t>https://doi.org/10.1145/3447239</a:t>
            </a:r>
            <a:r>
              <a:rPr lang="en-US" sz="2000">
                <a:solidFill>
                  <a:srgbClr val="1B1B1B"/>
                </a:solidFill>
                <a:latin typeface="Poppins Light"/>
              </a:rPr>
              <a:t> </a:t>
            </a:r>
          </a:p>
          <a:p>
            <a:pPr algn="just">
              <a:lnSpc>
                <a:spcPts val="3000"/>
              </a:lnSpc>
            </a:pPr>
            <a:r>
              <a:rPr lang="en-US" sz="2000">
                <a:solidFill>
                  <a:srgbClr val="1B1B1B"/>
                </a:solidFill>
                <a:latin typeface="Poppins Light"/>
              </a:rPr>
              <a:t>•[6]. Zheng, ZH., Zhang, HT., Zhang, FL. et al. Image-based clothes changing system. Journal of Electronic Commerce Research, Comp. Visual Media 3, 337–347 (2018). </a:t>
            </a:r>
            <a:r>
              <a:rPr lang="en-US" sz="2000">
                <a:solidFill>
                  <a:srgbClr val="1B1B1B"/>
                </a:solidFill>
                <a:latin typeface="Poppins Light"/>
                <a:hlinkClick r:id="rId5" tooltip="https://doi.org/10.1007/s41095-017-0084-6"/>
              </a:rPr>
              <a:t>https://doi.org/10.1007/s41095-017-0084-6</a:t>
            </a:r>
          </a:p>
          <a:p>
            <a:pPr algn="just">
              <a:lnSpc>
                <a:spcPts val="3000"/>
              </a:lnSpc>
            </a:pPr>
            <a:r>
              <a:rPr lang="en-US" sz="2000">
                <a:solidFill>
                  <a:srgbClr val="1B1B1B"/>
                </a:solidFill>
                <a:latin typeface="Poppins Light"/>
              </a:rPr>
              <a:t>•[7]. Ghodhbani, H., Neji, M., Qahtani, A.M. et al. Dress-up: deep neural framework for image-based human appearance transfer. Multimed Tools Appl (2022). </a:t>
            </a:r>
            <a:r>
              <a:rPr lang="en-US" sz="2000">
                <a:solidFill>
                  <a:srgbClr val="1B1B1B"/>
                </a:solidFill>
                <a:latin typeface="Poppins Light"/>
                <a:hlinkClick r:id="rId6" tooltip="https://doi.org/10.1007/s11042-022-14127-w"/>
              </a:rPr>
              <a:t>https://doi.org/10.1007/s11042-022-14127-w</a:t>
            </a:r>
          </a:p>
          <a:p>
            <a:pPr algn="just">
              <a:lnSpc>
                <a:spcPts val="3000"/>
              </a:lnSpc>
            </a:pPr>
            <a:r>
              <a:rPr lang="en-US" sz="2000">
                <a:solidFill>
                  <a:srgbClr val="1B1B1B"/>
                </a:solidFill>
                <a:latin typeface="Poppins Light"/>
              </a:rPr>
              <a:t>•[8]. Ge, Y., Zhang, F., Liu, Y., &amp; Qian, X. (2019). DeepFashion2: A Versatile Benchmark for Detection, Pose Estimation, Segmentation and Re-Identification of Clothing Images. doi: </a:t>
            </a:r>
            <a:r>
              <a:rPr lang="en-US" sz="2000">
                <a:solidFill>
                  <a:srgbClr val="1B1B1B"/>
                </a:solidFill>
                <a:latin typeface="Poppins Light"/>
                <a:hlinkClick r:id="rId7" tooltip="https://doi.org/10.48550/arXiv.1901.07973"/>
              </a:rPr>
              <a:t>https://doi.org/10.48550/arXiv.1901.07973</a:t>
            </a:r>
          </a:p>
          <a:p>
            <a:pPr algn="just">
              <a:lnSpc>
                <a:spcPts val="3000"/>
              </a:lnSpc>
            </a:pPr>
            <a:r>
              <a:rPr lang="en-US" sz="2000">
                <a:solidFill>
                  <a:srgbClr val="1B1B1B"/>
                </a:solidFill>
                <a:latin typeface="Poppins Light"/>
              </a:rPr>
              <a:t>•[9]. Liangchen Song, Gang Yu, Junsong Yuan, and Zicheng Liu. Human pose estimation and its application to action recognition: A survey. Journal of Visual Communication and Image Representation, Volume 76, 021,103055, ISSN 1047-3203, </a:t>
            </a:r>
            <a:r>
              <a:rPr lang="en-US" sz="2000">
                <a:solidFill>
                  <a:srgbClr val="1B1B1B"/>
                </a:solidFill>
                <a:latin typeface="Poppins Light"/>
                <a:hlinkClick r:id="rId8" tooltip="https://doi.org/10.1016/j.jvcir.2021.103055"/>
              </a:rPr>
              <a:t>https://doi.org/10.1016/j.jvcir.2021.103055</a:t>
            </a:r>
            <a:r>
              <a:rPr lang="en-US" sz="2000">
                <a:solidFill>
                  <a:srgbClr val="1B1B1B"/>
                </a:solidFill>
                <a:latin typeface="Poppins Light"/>
              </a:rPr>
              <a:t>.</a:t>
            </a:r>
          </a:p>
          <a:p>
            <a:pPr algn="just">
              <a:lnSpc>
                <a:spcPts val="3000"/>
              </a:lnSpc>
            </a:pPr>
            <a:r>
              <a:rPr lang="en-US" sz="2000">
                <a:solidFill>
                  <a:srgbClr val="1B1B1B"/>
                </a:solidFill>
                <a:latin typeface="Poppins Light"/>
              </a:rPr>
              <a:t>•[10]. Lu, S.; Lu, F.; Shou, X.; Zhu, S. DeepProfile: Accurate Under-the-Clothes Body Profile Estimation. Appl. Sci. 2022, 12, 2220. https://doi.org/10.3390/app12042220</a:t>
            </a:r>
          </a:p>
          <a:p>
            <a:pPr algn="just">
              <a:lnSpc>
                <a:spcPts val="3000"/>
              </a:lnSpc>
            </a:pP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86288" y="4514278"/>
            <a:ext cx="12498678" cy="1191768"/>
          </a:xfrm>
          <a:prstGeom prst="rect">
            <a:avLst/>
          </a:prstGeom>
        </p:spPr>
        <p:txBody>
          <a:bodyPr anchor="t" rtlCol="false" tIns="0" lIns="0" bIns="0" rIns="0">
            <a:spAutoFit/>
          </a:bodyPr>
          <a:lstStyle/>
          <a:p>
            <a:pPr algn="ctr">
              <a:lnSpc>
                <a:spcPts val="9545"/>
              </a:lnSpc>
            </a:pPr>
            <a:r>
              <a:rPr lang="en-US" sz="7399">
                <a:solidFill>
                  <a:srgbClr val="1B1B1B"/>
                </a:solidFill>
                <a:latin typeface="Poppins Medium"/>
              </a:rPr>
              <a:t>Thank You</a:t>
            </a:r>
          </a:p>
        </p:txBody>
      </p:sp>
      <p:grpSp>
        <p:nvGrpSpPr>
          <p:cNvPr name="Group 3" id="3"/>
          <p:cNvGrpSpPr/>
          <p:nvPr/>
        </p:nvGrpSpPr>
        <p:grpSpPr>
          <a:xfrm rot="0">
            <a:off x="2349535" y="1028700"/>
            <a:ext cx="1484783" cy="1484783"/>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48AB"/>
            </a:solidFill>
          </p:spPr>
        </p:sp>
      </p:grpSp>
      <p:sp>
        <p:nvSpPr>
          <p:cNvPr name="AutoShape 5" id="5"/>
          <p:cNvSpPr/>
          <p:nvPr/>
        </p:nvSpPr>
        <p:spPr>
          <a:xfrm rot="-2386809">
            <a:off x="1793111" y="1906880"/>
            <a:ext cx="1382246" cy="239309"/>
          </a:xfrm>
          <a:prstGeom prst="rect">
            <a:avLst/>
          </a:prstGeom>
          <a:solidFill>
            <a:srgbClr val="FFA53B"/>
          </a:solidFill>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584329" y="5143500"/>
            <a:ext cx="3407342" cy="416377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
        <p:nvSpPr>
          <p:cNvPr name="TextBox 5" id="5"/>
          <p:cNvSpPr txBox="true"/>
          <p:nvPr/>
        </p:nvSpPr>
        <p:spPr>
          <a:xfrm rot="0">
            <a:off x="1469846" y="414692"/>
            <a:ext cx="15789454" cy="9269222"/>
          </a:xfrm>
          <a:prstGeom prst="rect">
            <a:avLst/>
          </a:prstGeom>
        </p:spPr>
        <p:txBody>
          <a:bodyPr anchor="t" rtlCol="false" tIns="0" lIns="0" bIns="0" rIns="0">
            <a:spAutoFit/>
          </a:bodyPr>
          <a:lstStyle/>
          <a:p>
            <a:pPr algn="just" marL="423886" indent="-211943" lvl="1">
              <a:lnSpc>
                <a:spcPts val="2945"/>
              </a:lnSpc>
              <a:buFont typeface="Arial"/>
              <a:buChar char="•"/>
            </a:pPr>
            <a:r>
              <a:rPr lang="en-US" sz="1963">
                <a:solidFill>
                  <a:srgbClr val="1B1B1B"/>
                </a:solidFill>
                <a:latin typeface="Poppins Light"/>
              </a:rPr>
              <a:t>In recent years, the study of computer vision has experienced substantial expansion, particularly in the fields of image and video analysis. There has been a lot of focus on body profile estimation, clothing change systems, and human pose estimation. An summary of the advancements made in recent years can be found in a literature review of numerous studies conducted in these fields.</a:t>
            </a:r>
          </a:p>
          <a:p>
            <a:pPr algn="just" marL="423886" indent="-211943" lvl="1">
              <a:lnSpc>
                <a:spcPts val="2945"/>
              </a:lnSpc>
              <a:buFont typeface="Arial"/>
              <a:buChar char="•"/>
            </a:pPr>
            <a:r>
              <a:rPr lang="en-US" sz="1963">
                <a:solidFill>
                  <a:srgbClr val="1B1B1B"/>
                </a:solidFill>
                <a:latin typeface="Poppins Light"/>
              </a:rPr>
              <a:t>In their paper, Sarah Ostadabbas and Rohit Josyula et al. [1] review various strategies for estimating human poses, including both conventional and deep learning-based ones. They discuss the difficulties this activity presents, such as obstruction and shifting viewpoints, and they analyse the benefits and drawbacks of alternative strategies.</a:t>
            </a:r>
          </a:p>
          <a:p>
            <a:pPr algn="just" marL="423886" indent="-211943" lvl="1">
              <a:lnSpc>
                <a:spcPts val="2945"/>
              </a:lnSpc>
              <a:buFont typeface="Arial"/>
              <a:buChar char="•"/>
            </a:pPr>
            <a:r>
              <a:rPr lang="en-US" sz="1963">
                <a:solidFill>
                  <a:srgbClr val="1B1B1B"/>
                </a:solidFill>
                <a:latin typeface="Poppins Light"/>
              </a:rPr>
              <a:t>Wen-Huang Cheng's paper[5] explores how fashion and computer vision interact. The authors review a variety of applications in this field, such as virtual try-on tools and fashion recommendation systems, and they look at the difficulties in dealing with fashion photographs, including the large range of clothing designs and the significance of fine-grained features.</a:t>
            </a:r>
          </a:p>
          <a:p>
            <a:pPr algn="just" marL="423886" indent="-211943" lvl="1">
              <a:lnSpc>
                <a:spcPts val="2945"/>
              </a:lnSpc>
              <a:buFont typeface="Arial"/>
              <a:buChar char="•"/>
            </a:pPr>
            <a:r>
              <a:rPr lang="en-US" sz="1963">
                <a:solidFill>
                  <a:srgbClr val="1B1B1B"/>
                </a:solidFill>
                <a:latin typeface="Poppins Light"/>
              </a:rPr>
              <a:t>Yuying Ge's research review discusses the DeepFashion2 [8] dataset as a useful benchmark for apparel image detection, pose estimation, segmentation, and re-identification. The author thoroughly studies the dataset and illustrates the different uses it might be put to, such as virtual try-on systems and fashion suggestion systems.</a:t>
            </a:r>
          </a:p>
          <a:p>
            <a:pPr algn="just" marL="423886" indent="-211943" lvl="1">
              <a:lnSpc>
                <a:spcPts val="2945"/>
              </a:lnSpc>
              <a:buFont typeface="Arial"/>
              <a:buChar char="•"/>
            </a:pPr>
            <a:r>
              <a:rPr lang="en-US" sz="1963">
                <a:solidFill>
                  <a:srgbClr val="1B1B1B"/>
                </a:solidFill>
                <a:latin typeface="Poppins Light"/>
              </a:rPr>
              <a:t>A survey of human posture estimate methods and how they are used for action recognition is presented in the study by Liangchen Song et al. [9]. The authors cover a number of strategies for tackling these problems, including both conventional and deep learning-based ones, and look at their advantages and disadvantages in diverse contexts.</a:t>
            </a:r>
          </a:p>
          <a:p>
            <a:pPr algn="just" marL="423886" indent="-211943" lvl="1">
              <a:lnSpc>
                <a:spcPts val="2945"/>
              </a:lnSpc>
              <a:buFont typeface="Arial"/>
              <a:buChar char="•"/>
            </a:pPr>
            <a:r>
              <a:rPr lang="en-US" sz="1963">
                <a:solidFill>
                  <a:srgbClr val="1B1B1B"/>
                </a:solidFill>
                <a:latin typeface="Poppins Light"/>
              </a:rPr>
              <a:t>The DeepProfile technique [10] for precise under-clothes body profile assessment is presented in a study by Shufang Lu. The system's design, which combines a convolutional neural network and a support vector machine, is discussed by the author, who also assesses the performance on several datasets.</a:t>
            </a:r>
          </a:p>
          <a:p>
            <a:pPr algn="just" marL="423886" indent="-211943" lvl="1">
              <a:lnSpc>
                <a:spcPts val="2945"/>
              </a:lnSpc>
              <a:buFont typeface="Arial"/>
              <a:buChar char="•"/>
            </a:pPr>
            <a:r>
              <a:rPr lang="en-US" sz="1963">
                <a:solidFill>
                  <a:srgbClr val="1B1B1B"/>
                </a:solidFill>
                <a:latin typeface="Poppins Light"/>
              </a:rPr>
              <a:t>These literature reviews show the broad range of uses for computer vision techniques across industries like fashion, sports, medicine, and gaming. Also, these research demonstrate the noteworthy advancements made recently, notably with the introduction of deep learning approaches. Occlusion, perspective shifts, and fine-grained details are just a few of the issues that still need to be resolved. The field of computer vision must continue to advance in these areas in order to support new applications in a variety of domains.</a:t>
            </a:r>
          </a:p>
          <a:p>
            <a:pPr algn="just" marL="423886" indent="-211943" lvl="1">
              <a:lnSpc>
                <a:spcPts val="2945"/>
              </a:lnSpc>
              <a:buFont typeface="Arial"/>
              <a:buChar char="•"/>
            </a:pPr>
            <a:r>
              <a:rPr lang="en-US" sz="1963">
                <a:solidFill>
                  <a:srgbClr val="1B1B1B"/>
                </a:solidFill>
                <a:latin typeface="Poppins Light"/>
              </a:rPr>
              <a:t>After studying the above mentioned literature articles, we've learned their limitations as well, and will try to solve it. </a:t>
            </a:r>
          </a:p>
        </p:txBody>
      </p:sp>
      <p:grpSp>
        <p:nvGrpSpPr>
          <p:cNvPr name="Group 6" id="6"/>
          <p:cNvGrpSpPr/>
          <p:nvPr/>
        </p:nvGrpSpPr>
        <p:grpSpPr>
          <a:xfrm rot="0">
            <a:off x="-456083" y="9258300"/>
            <a:ext cx="1484783" cy="1484783"/>
            <a:chOff x="0" y="0"/>
            <a:chExt cx="6350000" cy="6350000"/>
          </a:xfrm>
        </p:grpSpPr>
        <p:sp>
          <p:nvSpPr>
            <p:cNvPr name="Freeform 7" id="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8" id="8"/>
          <p:cNvSpPr/>
          <p:nvPr/>
        </p:nvSpPr>
        <p:spPr>
          <a:xfrm rot="-2386809">
            <a:off x="328520" y="9138645"/>
            <a:ext cx="1382246" cy="239309"/>
          </a:xfrm>
          <a:prstGeom prst="rect">
            <a:avLst/>
          </a:prstGeom>
          <a:solidFill>
            <a:srgbClr val="1B48AB"/>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
        <p:nvSpPr>
          <p:cNvPr name="TextBox 5" id="5"/>
          <p:cNvSpPr txBox="true"/>
          <p:nvPr/>
        </p:nvSpPr>
        <p:spPr>
          <a:xfrm rot="0">
            <a:off x="1517864" y="417201"/>
            <a:ext cx="16144998" cy="9705050"/>
          </a:xfrm>
          <a:prstGeom prst="rect">
            <a:avLst/>
          </a:prstGeom>
        </p:spPr>
        <p:txBody>
          <a:bodyPr anchor="t" rtlCol="false" tIns="0" lIns="0" bIns="0" rIns="0">
            <a:spAutoFit/>
          </a:bodyPr>
          <a:lstStyle/>
          <a:p>
            <a:pPr algn="just">
              <a:lnSpc>
                <a:spcPts val="2945"/>
              </a:lnSpc>
            </a:pPr>
            <a:r>
              <a:rPr lang="en-US" sz="1963">
                <a:solidFill>
                  <a:srgbClr val="FF738E"/>
                </a:solidFill>
                <a:latin typeface="Poppins Light"/>
              </a:rPr>
              <a:t>UVIRT (Unsupervised Virtual Try-on Using Disentangled Clothing and Person Features) </a:t>
            </a:r>
            <a:r>
              <a:rPr lang="en-US" sz="1963">
                <a:solidFill>
                  <a:srgbClr val="1B1B1B"/>
                </a:solidFill>
                <a:latin typeface="Poppins Light"/>
              </a:rPr>
              <a:t>is a recent deep learning-based method for virtual try-on, which allows for generating realistic images of a person wearing different clothes without the need for actual physical clothing changes. In this literature review, we will explore the key contributions, limitations, and future directions of UVIRT.</a:t>
            </a:r>
          </a:p>
          <a:p>
            <a:pPr algn="just">
              <a:lnSpc>
                <a:spcPts val="2945"/>
              </a:lnSpc>
            </a:pPr>
          </a:p>
          <a:p>
            <a:pPr algn="just">
              <a:lnSpc>
                <a:spcPts val="2945"/>
              </a:lnSpc>
            </a:pPr>
            <a:r>
              <a:rPr lang="en-US" sz="1963">
                <a:solidFill>
                  <a:srgbClr val="FF738E"/>
                </a:solidFill>
                <a:latin typeface="Poppins Light"/>
              </a:rPr>
              <a:t>Key Contributions</a:t>
            </a:r>
            <a:r>
              <a:rPr lang="en-US" sz="1963">
                <a:solidFill>
                  <a:srgbClr val="1B1B1B"/>
                </a:solidFill>
                <a:latin typeface="Poppins Light"/>
              </a:rPr>
              <a:t>:</a:t>
            </a:r>
          </a:p>
          <a:p>
            <a:pPr algn="just">
              <a:lnSpc>
                <a:spcPts val="2945"/>
              </a:lnSpc>
            </a:pPr>
            <a:r>
              <a:rPr lang="en-US" sz="1963">
                <a:solidFill>
                  <a:srgbClr val="1B1B1B"/>
                </a:solidFill>
                <a:latin typeface="Poppins Light"/>
              </a:rPr>
              <a:t>UVIRT is built on the disentanglement of the person and clothing features. This is done by learning two separate encoders for the person and clothing features, followed by a joint decoder that synthesizes the virtual try-on results. The disentangled features allow the model to focus on generating the appearance of the clothing while preserving the identity and pose of the person. Additionally, UVIRT adopts an unsupervised learning approach, which means that it does not require paired data for training, making it a more practical solution.</a:t>
            </a:r>
          </a:p>
          <a:p>
            <a:pPr algn="just">
              <a:lnSpc>
                <a:spcPts val="2945"/>
              </a:lnSpc>
            </a:pPr>
          </a:p>
          <a:p>
            <a:pPr algn="just">
              <a:lnSpc>
                <a:spcPts val="2945"/>
              </a:lnSpc>
            </a:pPr>
            <a:r>
              <a:rPr lang="en-US" sz="1963">
                <a:solidFill>
                  <a:srgbClr val="FF738E"/>
                </a:solidFill>
                <a:latin typeface="Poppins Light"/>
              </a:rPr>
              <a:t>Limitations</a:t>
            </a:r>
            <a:r>
              <a:rPr lang="en-US" sz="1963">
                <a:solidFill>
                  <a:srgbClr val="1B1B1B"/>
                </a:solidFill>
                <a:latin typeface="Poppins Light"/>
              </a:rPr>
              <a:t>:</a:t>
            </a:r>
          </a:p>
          <a:p>
            <a:pPr algn="just">
              <a:lnSpc>
                <a:spcPts val="2945"/>
              </a:lnSpc>
            </a:pPr>
            <a:r>
              <a:rPr lang="en-US" sz="1963">
                <a:solidFill>
                  <a:srgbClr val="1B1B1B"/>
                </a:solidFill>
                <a:latin typeface="Poppins Light"/>
              </a:rPr>
              <a:t>One of the limitations of UVIRT is that it assumes a fixed pose for the person. This means that it cannot handle arbitrary pose variations, which can limit the applicability of the model in certain scenarios. Additionally, the quality of the generated images can be affected by the quality of the input image. For example, if the input image has low resolution or is occluded, the model may not be able to generate realistic results.</a:t>
            </a:r>
          </a:p>
          <a:p>
            <a:pPr algn="just">
              <a:lnSpc>
                <a:spcPts val="2945"/>
              </a:lnSpc>
            </a:pPr>
          </a:p>
          <a:p>
            <a:pPr algn="just">
              <a:lnSpc>
                <a:spcPts val="2945"/>
              </a:lnSpc>
            </a:pPr>
            <a:r>
              <a:rPr lang="en-US" sz="1963">
                <a:solidFill>
                  <a:srgbClr val="FF738E"/>
                </a:solidFill>
                <a:latin typeface="Poppins Light"/>
              </a:rPr>
              <a:t>Future Directions</a:t>
            </a:r>
            <a:r>
              <a:rPr lang="en-US" sz="1963">
                <a:solidFill>
                  <a:srgbClr val="1B1B1B"/>
                </a:solidFill>
                <a:latin typeface="Poppins Light"/>
              </a:rPr>
              <a:t>:</a:t>
            </a:r>
          </a:p>
          <a:p>
            <a:pPr algn="just">
              <a:lnSpc>
                <a:spcPts val="2945"/>
              </a:lnSpc>
            </a:pPr>
            <a:r>
              <a:rPr lang="en-US" sz="1963">
                <a:solidFill>
                  <a:srgbClr val="1B1B1B"/>
                </a:solidFill>
                <a:latin typeface="Poppins Light"/>
              </a:rPr>
              <a:t>There are several avenues for future research in the area of virtual try-on using disentangled features. One potential direction is to extend UVIRT to handle variations in pose and other factors such as lighting and background. Another direction is to explore the use of additional data sources, such as 3D models or depth information, to improve the quality of the generated images. Finally, it would be interesting to explore the use of UVIRT in other applications, such as virtual fashion design or virtual try-on for augmented reality.</a:t>
            </a:r>
          </a:p>
          <a:p>
            <a:pPr algn="just">
              <a:lnSpc>
                <a:spcPts val="2945"/>
              </a:lnSpc>
            </a:pPr>
          </a:p>
          <a:p>
            <a:pPr algn="just">
              <a:lnSpc>
                <a:spcPts val="2945"/>
              </a:lnSpc>
            </a:pPr>
            <a:r>
              <a:rPr lang="en-US" sz="1963">
                <a:solidFill>
                  <a:srgbClr val="1B1B1B"/>
                </a:solidFill>
                <a:latin typeface="Poppins Light"/>
              </a:rPr>
              <a:t>In conclusion, UVIRT is a promising method for virtual try-on using disentangled clothing and person features, which has shown good performance in generating realistic images without the need for paired data. While there are some limitations to the method, there are also several opportunities for future research and applications.</a:t>
            </a:r>
          </a:p>
        </p:txBody>
      </p:sp>
      <p:grpSp>
        <p:nvGrpSpPr>
          <p:cNvPr name="Group 6" id="6"/>
          <p:cNvGrpSpPr/>
          <p:nvPr/>
        </p:nvGrpSpPr>
        <p:grpSpPr>
          <a:xfrm rot="0">
            <a:off x="-456083" y="9258300"/>
            <a:ext cx="1484783" cy="1484783"/>
            <a:chOff x="0" y="0"/>
            <a:chExt cx="6350000" cy="6350000"/>
          </a:xfrm>
        </p:grpSpPr>
        <p:sp>
          <p:nvSpPr>
            <p:cNvPr name="Freeform 7" id="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8" id="8"/>
          <p:cNvSpPr/>
          <p:nvPr/>
        </p:nvSpPr>
        <p:spPr>
          <a:xfrm rot="-2386809">
            <a:off x="328520" y="9138645"/>
            <a:ext cx="1382246" cy="239309"/>
          </a:xfrm>
          <a:prstGeom prst="rect">
            <a:avLst/>
          </a:prstGeom>
          <a:solidFill>
            <a:srgbClr val="1B48AB"/>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Challenges identified</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767957" y="1426915"/>
            <a:ext cx="15136199" cy="7906819"/>
          </a:xfrm>
          <a:prstGeom prst="rect">
            <a:avLst/>
          </a:prstGeom>
        </p:spPr>
        <p:txBody>
          <a:bodyPr anchor="t" rtlCol="false" tIns="0" lIns="0" bIns="0" rIns="0">
            <a:spAutoFit/>
          </a:bodyPr>
          <a:lstStyle/>
          <a:p>
            <a:pPr algn="just">
              <a:lnSpc>
                <a:spcPts val="4832"/>
              </a:lnSpc>
            </a:pPr>
            <a:r>
              <a:rPr lang="en-US" sz="3221">
                <a:solidFill>
                  <a:srgbClr val="1B1B1B"/>
                </a:solidFill>
                <a:latin typeface="Poppins Light"/>
              </a:rPr>
              <a:t>There are several challenges that can arise while coding and working with a fashion detection model. </a:t>
            </a:r>
          </a:p>
          <a:p>
            <a:pPr algn="just" marL="695618" indent="-347809" lvl="1">
              <a:lnSpc>
                <a:spcPts val="4832"/>
              </a:lnSpc>
              <a:buFont typeface="Arial"/>
              <a:buChar char="•"/>
            </a:pPr>
            <a:r>
              <a:rPr lang="en-US" sz="3221">
                <a:solidFill>
                  <a:srgbClr val="1B1B1B"/>
                </a:solidFill>
                <a:latin typeface="Poppins Light"/>
              </a:rPr>
              <a:t>One of the challenges is the quality of labels in the dataset used for training the model. For example, an image may show two items: a blouse and shorts, but it may only have a “blouse” label. This way the model will inevitably suffer from noise. </a:t>
            </a:r>
          </a:p>
          <a:p>
            <a:pPr algn="just" marL="695618" indent="-347809" lvl="1">
              <a:lnSpc>
                <a:spcPts val="4832"/>
              </a:lnSpc>
              <a:buFont typeface="Arial"/>
              <a:buChar char="•"/>
            </a:pPr>
            <a:r>
              <a:rPr lang="en-US" sz="3221">
                <a:solidFill>
                  <a:srgbClr val="1B1B1B"/>
                </a:solidFill>
                <a:latin typeface="Poppins Light"/>
              </a:rPr>
              <a:t>Another challenge is to accurately detect, recognize, and recommend or generate new designs using an AI-powered deep learning system in the fashion industry. Additionally, testing the capabilities of the selected model can be challenging as it involves replication of the authors’ results on the original data and custom preprocessing models.</a:t>
            </a:r>
          </a:p>
          <a:p>
            <a:pPr algn="just" marL="695618" indent="-347809" lvl="1">
              <a:lnSpc>
                <a:spcPts val="4832"/>
              </a:lnSpc>
              <a:buFont typeface="Arial"/>
              <a:buChar char="•"/>
            </a:pPr>
            <a:r>
              <a:rPr lang="en-US" sz="3221">
                <a:solidFill>
                  <a:srgbClr val="1B1B1B"/>
                </a:solidFill>
                <a:latin typeface="Poppins Light"/>
              </a:rPr>
              <a:t>Another challenge we came across was the resources need to fully utilize the dataset, so we reduced the dataset size to solve it. </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36268" y="4460558"/>
            <a:ext cx="11815464" cy="1289685"/>
          </a:xfrm>
          <a:prstGeom prst="rect">
            <a:avLst/>
          </a:prstGeom>
        </p:spPr>
        <p:txBody>
          <a:bodyPr anchor="t" rtlCol="false" tIns="0" lIns="0" bIns="0" rIns="0">
            <a:spAutoFit/>
          </a:bodyPr>
          <a:lstStyle/>
          <a:p>
            <a:pPr algn="ctr">
              <a:lnSpc>
                <a:spcPts val="10320"/>
              </a:lnSpc>
            </a:pPr>
            <a:r>
              <a:rPr lang="en-US" sz="8000">
                <a:solidFill>
                  <a:srgbClr val="1B1B1B"/>
                </a:solidFill>
                <a:latin typeface="Poppins Medium Bold"/>
              </a:rPr>
              <a:t>Problem Statement</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59424" y="0"/>
            <a:ext cx="3407342" cy="416377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6367" y="-341367"/>
            <a:ext cx="2750134" cy="1370067"/>
          </a:xfrm>
          <a:prstGeom prst="rect">
            <a:avLst/>
          </a:prstGeom>
        </p:spPr>
      </p:pic>
      <p:sp>
        <p:nvSpPr>
          <p:cNvPr name="AutoShape 5" id="5"/>
          <p:cNvSpPr/>
          <p:nvPr/>
        </p:nvSpPr>
        <p:spPr>
          <a:xfrm rot="-2386809">
            <a:off x="14968301" y="2496397"/>
            <a:ext cx="1382246" cy="239309"/>
          </a:xfrm>
          <a:prstGeom prst="rect">
            <a:avLst/>
          </a:prstGeom>
          <a:solidFill>
            <a:srgbClr val="FF738E"/>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46367" y="7515160"/>
            <a:ext cx="2952750" cy="295275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2296" y="-957973"/>
            <a:ext cx="2859631" cy="285963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422B8"/>
            </a:solidFill>
          </p:spPr>
        </p:sp>
      </p:grpSp>
      <p:sp>
        <p:nvSpPr>
          <p:cNvPr name="TextBox 4" id="4"/>
          <p:cNvSpPr txBox="true"/>
          <p:nvPr/>
        </p:nvSpPr>
        <p:spPr>
          <a:xfrm rot="0">
            <a:off x="1801302" y="900922"/>
            <a:ext cx="14219699" cy="8552427"/>
          </a:xfrm>
          <a:prstGeom prst="rect">
            <a:avLst/>
          </a:prstGeom>
        </p:spPr>
        <p:txBody>
          <a:bodyPr anchor="t" rtlCol="false" tIns="0" lIns="0" bIns="0" rIns="0">
            <a:spAutoFit/>
          </a:bodyPr>
          <a:lstStyle/>
          <a:p>
            <a:pPr algn="just" marL="653499" indent="-326749" lvl="1">
              <a:lnSpc>
                <a:spcPts val="4540"/>
              </a:lnSpc>
              <a:buFont typeface="Arial"/>
              <a:buChar char="•"/>
            </a:pPr>
            <a:r>
              <a:rPr lang="en-US" sz="3026">
                <a:solidFill>
                  <a:srgbClr val="1B1B1B"/>
                </a:solidFill>
                <a:latin typeface="Poppins Light"/>
              </a:rPr>
              <a:t>In the fashion industry, there is a growing demand for </a:t>
            </a:r>
            <a:r>
              <a:rPr lang="en-US" sz="3026" u="sng">
                <a:solidFill>
                  <a:srgbClr val="1B1B1B"/>
                </a:solidFill>
                <a:latin typeface="Poppins Light"/>
              </a:rPr>
              <a:t>virtual try-on experiences that allow customers to see how clothes and accessories would look on them before making a purchase</a:t>
            </a:r>
            <a:r>
              <a:rPr lang="en-US" sz="3026">
                <a:solidFill>
                  <a:srgbClr val="1B1B1B"/>
                </a:solidFill>
                <a:latin typeface="Poppins Light"/>
              </a:rPr>
              <a:t>. </a:t>
            </a:r>
          </a:p>
          <a:p>
            <a:pPr algn="just" marL="653499" indent="-326749" lvl="1">
              <a:lnSpc>
                <a:spcPts val="4540"/>
              </a:lnSpc>
              <a:buFont typeface="Arial"/>
              <a:buChar char="•"/>
            </a:pPr>
            <a:r>
              <a:rPr lang="en-US" sz="3026">
                <a:solidFill>
                  <a:srgbClr val="1B1B1B"/>
                </a:solidFill>
                <a:latin typeface="Poppins Light"/>
              </a:rPr>
              <a:t>However, traditional virtual try-on systems often rely on static data and fail to account for the dynamic nature of fashion trends and individual preferences. This can result in inaccurate and unappealing virtual try-on experiences that do not meet the needs of customers.</a:t>
            </a:r>
          </a:p>
          <a:p>
            <a:pPr algn="just" marL="653499" indent="-326749" lvl="1">
              <a:lnSpc>
                <a:spcPts val="4540"/>
              </a:lnSpc>
              <a:buFont typeface="Arial"/>
              <a:buChar char="•"/>
            </a:pPr>
            <a:r>
              <a:rPr lang="en-US" sz="3026">
                <a:solidFill>
                  <a:srgbClr val="1B1B1B"/>
                </a:solidFill>
                <a:latin typeface="Poppins Light"/>
              </a:rPr>
              <a:t>To address this challenge, there is a need for an AI-powered fashion try-on system that can incorporate dynamic data to provide more accurate and personalized virtual try-on experiences. This system should be able to analyze real-time data on fashion trends and individual preferences to generate virtual try-on experiences that are tailored to the needs of each customer. By leveraging the power of AI and dynamic data, this system has the potential to revolutionize the way customers shop for clothes and accessories.</a:t>
            </a:r>
          </a:p>
        </p:txBody>
      </p:sp>
      <p:grpSp>
        <p:nvGrpSpPr>
          <p:cNvPr name="Group 5" id="5"/>
          <p:cNvGrpSpPr/>
          <p:nvPr/>
        </p:nvGrpSpPr>
        <p:grpSpPr>
          <a:xfrm rot="0">
            <a:off x="-456083" y="9258300"/>
            <a:ext cx="1484783" cy="1484783"/>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38E"/>
            </a:solidFill>
          </p:spPr>
        </p:sp>
      </p:grpSp>
      <p:sp>
        <p:nvSpPr>
          <p:cNvPr name="AutoShape 7" id="7"/>
          <p:cNvSpPr/>
          <p:nvPr/>
        </p:nvSpPr>
        <p:spPr>
          <a:xfrm rot="-2386809">
            <a:off x="328520" y="9138645"/>
            <a:ext cx="1382246" cy="239309"/>
          </a:xfrm>
          <a:prstGeom prst="rect">
            <a:avLst/>
          </a:prstGeom>
          <a:solidFill>
            <a:srgbClr val="1B48AB"/>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64791" y="-2357457"/>
            <a:ext cx="3887942" cy="4751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DAFfTFbw0VI</dc:identifier>
  <dcterms:modified xsi:type="dcterms:W3CDTF">2011-08-01T06:04:30Z</dcterms:modified>
  <cp:revision>1</cp:revision>
  <dc:title>CognitiveSystems-Review3</dc:title>
</cp:coreProperties>
</file>